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36" r:id="rId1"/>
  </p:sldMasterIdLst>
  <p:notesMasterIdLst>
    <p:notesMasterId r:id="rId22"/>
  </p:notesMasterIdLst>
  <p:sldIdLst>
    <p:sldId id="256" r:id="rId2"/>
    <p:sldId id="305" r:id="rId3"/>
    <p:sldId id="307" r:id="rId4"/>
    <p:sldId id="290" r:id="rId5"/>
    <p:sldId id="318" r:id="rId6"/>
    <p:sldId id="308" r:id="rId7"/>
    <p:sldId id="309" r:id="rId8"/>
    <p:sldId id="321" r:id="rId9"/>
    <p:sldId id="310" r:id="rId10"/>
    <p:sldId id="322" r:id="rId11"/>
    <p:sldId id="311" r:id="rId12"/>
    <p:sldId id="323" r:id="rId13"/>
    <p:sldId id="312" r:id="rId14"/>
    <p:sldId id="313" r:id="rId15"/>
    <p:sldId id="324" r:id="rId16"/>
    <p:sldId id="314" r:id="rId17"/>
    <p:sldId id="315" r:id="rId18"/>
    <p:sldId id="316" r:id="rId19"/>
    <p:sldId id="317" r:id="rId20"/>
    <p:sldId id="319" r:id="rId21"/>
  </p:sldIdLst>
  <p:sldSz cx="9144000" cy="6858000" type="screen4x3"/>
  <p:notesSz cx="7019925" cy="9305925"/>
  <p:defaultTextStyle>
    <a:defPPr>
      <a:defRPr lang="en-US"/>
    </a:defPPr>
    <a:lvl1pPr algn="l"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436" autoAdjust="0"/>
    <p:restoredTop sz="98179" autoAdjust="0"/>
  </p:normalViewPr>
  <p:slideViewPr>
    <p:cSldViewPr>
      <p:cViewPr>
        <p:scale>
          <a:sx n="66" d="100"/>
          <a:sy n="66" d="100"/>
        </p:scale>
        <p:origin x="-1428" y="-24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6322" name="Rectangle 2"/>
          <p:cNvSpPr>
            <a:spLocks noGrp="1" noChangeArrowheads="1"/>
          </p:cNvSpPr>
          <p:nvPr>
            <p:ph type="hdr" sz="quarter"/>
          </p:nvPr>
        </p:nvSpPr>
        <p:spPr bwMode="auto">
          <a:xfrm>
            <a:off x="0" y="0"/>
            <a:ext cx="3041968" cy="465296"/>
          </a:xfrm>
          <a:prstGeom prst="rect">
            <a:avLst/>
          </a:prstGeom>
          <a:noFill/>
          <a:ln w="9525">
            <a:noFill/>
            <a:miter lim="800000"/>
            <a:headEnd/>
            <a:tailEnd/>
          </a:ln>
        </p:spPr>
        <p:txBody>
          <a:bodyPr vert="horz" wrap="square" lIns="93287" tIns="46644" rIns="93287" bIns="46644" numCol="1" anchor="t" anchorCtr="0" compatLnSpc="1">
            <a:prstTxWarp prst="textNoShape">
              <a:avLst/>
            </a:prstTxWarp>
          </a:bodyPr>
          <a:lstStyle>
            <a:lvl1pPr>
              <a:defRPr sz="1200"/>
            </a:lvl1pPr>
          </a:lstStyle>
          <a:p>
            <a:endParaRPr lang="en-US"/>
          </a:p>
        </p:txBody>
      </p:sp>
      <p:sp>
        <p:nvSpPr>
          <p:cNvPr id="56323" name="Rectangle 3"/>
          <p:cNvSpPr>
            <a:spLocks noGrp="1" noChangeArrowheads="1"/>
          </p:cNvSpPr>
          <p:nvPr>
            <p:ph type="dt" idx="1"/>
          </p:nvPr>
        </p:nvSpPr>
        <p:spPr bwMode="auto">
          <a:xfrm>
            <a:off x="3977957" y="0"/>
            <a:ext cx="3041968" cy="465296"/>
          </a:xfrm>
          <a:prstGeom prst="rect">
            <a:avLst/>
          </a:prstGeom>
          <a:noFill/>
          <a:ln w="9525">
            <a:noFill/>
            <a:miter lim="800000"/>
            <a:headEnd/>
            <a:tailEnd/>
          </a:ln>
        </p:spPr>
        <p:txBody>
          <a:bodyPr vert="horz" wrap="square" lIns="93287" tIns="46644" rIns="93287" bIns="46644" numCol="1" anchor="t" anchorCtr="0" compatLnSpc="1">
            <a:prstTxWarp prst="textNoShape">
              <a:avLst/>
            </a:prstTxWarp>
          </a:bodyPr>
          <a:lstStyle>
            <a:lvl1pPr algn="r">
              <a:defRPr sz="1200"/>
            </a:lvl1pPr>
          </a:lstStyle>
          <a:p>
            <a:fld id="{B7E36A8E-ACED-4D41-801D-0612F61F9A6D}" type="datetime1">
              <a:rPr lang="en-US"/>
              <a:pPr/>
              <a:t>3/10/2014</a:t>
            </a:fld>
            <a:endParaRPr lang="en-US"/>
          </a:p>
        </p:txBody>
      </p:sp>
      <p:sp>
        <p:nvSpPr>
          <p:cNvPr id="56324" name="Placeholder 4"/>
          <p:cNvSpPr>
            <a:spLocks noGrp="1" noRot="1" noChangeAspect="1" noChangeArrowheads="1" noTextEdit="1"/>
          </p:cNvSpPr>
          <p:nvPr>
            <p:ph type="sldImg" idx="2"/>
          </p:nvPr>
        </p:nvSpPr>
        <p:spPr bwMode="auto">
          <a:xfrm>
            <a:off x="1184275" y="698500"/>
            <a:ext cx="4651375" cy="3489325"/>
          </a:xfrm>
          <a:prstGeom prst="rect">
            <a:avLst/>
          </a:prstGeom>
          <a:noFill/>
          <a:ln w="9525">
            <a:solidFill>
              <a:srgbClr val="000000"/>
            </a:solidFill>
            <a:miter lim="800000"/>
            <a:headEnd/>
            <a:tailEnd/>
          </a:ln>
          <a:effectLst/>
        </p:spPr>
      </p:sp>
      <p:sp>
        <p:nvSpPr>
          <p:cNvPr id="56325" name="Rectangle 5"/>
          <p:cNvSpPr>
            <a:spLocks noGrp="1" noChangeArrowheads="1"/>
          </p:cNvSpPr>
          <p:nvPr>
            <p:ph type="body" sz="quarter" idx="3"/>
          </p:nvPr>
        </p:nvSpPr>
        <p:spPr bwMode="auto">
          <a:xfrm>
            <a:off x="935990" y="4420315"/>
            <a:ext cx="5147945" cy="4187666"/>
          </a:xfrm>
          <a:prstGeom prst="rect">
            <a:avLst/>
          </a:prstGeom>
          <a:noFill/>
          <a:ln w="9525">
            <a:noFill/>
            <a:miter lim="800000"/>
            <a:headEnd/>
            <a:tailEnd/>
          </a:ln>
        </p:spPr>
        <p:txBody>
          <a:bodyPr vert="horz" wrap="square" lIns="93287" tIns="46644" rIns="93287" bIns="4664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6326" name="Rectangle 6"/>
          <p:cNvSpPr>
            <a:spLocks noGrp="1" noChangeArrowheads="1"/>
          </p:cNvSpPr>
          <p:nvPr>
            <p:ph type="ftr" sz="quarter" idx="4"/>
          </p:nvPr>
        </p:nvSpPr>
        <p:spPr bwMode="auto">
          <a:xfrm>
            <a:off x="0" y="8840629"/>
            <a:ext cx="3041968" cy="465296"/>
          </a:xfrm>
          <a:prstGeom prst="rect">
            <a:avLst/>
          </a:prstGeom>
          <a:noFill/>
          <a:ln w="9525">
            <a:noFill/>
            <a:miter lim="800000"/>
            <a:headEnd/>
            <a:tailEnd/>
          </a:ln>
        </p:spPr>
        <p:txBody>
          <a:bodyPr vert="horz" wrap="square" lIns="93287" tIns="46644" rIns="93287" bIns="46644" numCol="1" anchor="b" anchorCtr="0" compatLnSpc="1">
            <a:prstTxWarp prst="textNoShape">
              <a:avLst/>
            </a:prstTxWarp>
          </a:bodyPr>
          <a:lstStyle>
            <a:lvl1pPr>
              <a:defRPr sz="1200"/>
            </a:lvl1pPr>
          </a:lstStyle>
          <a:p>
            <a:endParaRPr lang="en-US"/>
          </a:p>
        </p:txBody>
      </p:sp>
      <p:sp>
        <p:nvSpPr>
          <p:cNvPr id="56327" name="Rectangle 7"/>
          <p:cNvSpPr>
            <a:spLocks noGrp="1" noChangeArrowheads="1"/>
          </p:cNvSpPr>
          <p:nvPr>
            <p:ph type="sldNum" sz="quarter" idx="5"/>
          </p:nvPr>
        </p:nvSpPr>
        <p:spPr bwMode="auto">
          <a:xfrm>
            <a:off x="3977957" y="8840629"/>
            <a:ext cx="3041968" cy="465296"/>
          </a:xfrm>
          <a:prstGeom prst="rect">
            <a:avLst/>
          </a:prstGeom>
          <a:noFill/>
          <a:ln w="9525">
            <a:noFill/>
            <a:miter lim="800000"/>
            <a:headEnd/>
            <a:tailEnd/>
          </a:ln>
        </p:spPr>
        <p:txBody>
          <a:bodyPr vert="horz" wrap="square" lIns="93287" tIns="46644" rIns="93287" bIns="46644" numCol="1" anchor="b" anchorCtr="0" compatLnSpc="1">
            <a:prstTxWarp prst="textNoShape">
              <a:avLst/>
            </a:prstTxWarp>
          </a:bodyPr>
          <a:lstStyle>
            <a:lvl1pPr algn="r">
              <a:defRPr sz="1200"/>
            </a:lvl1pPr>
          </a:lstStyle>
          <a:p>
            <a:fld id="{54EA1AEF-FB0A-419D-873C-914D0C3C8F33}" type="slidenum">
              <a:rPr lang="en-US"/>
              <a:pPr/>
              <a:t>‹#›</a:t>
            </a:fld>
            <a:endParaRPr lang="en-US"/>
          </a:p>
        </p:txBody>
      </p:sp>
    </p:spTree>
    <p:extLst>
      <p:ext uri="{BB962C8B-B14F-4D97-AF65-F5344CB8AC3E}">
        <p14:creationId xmlns:p14="http://schemas.microsoft.com/office/powerpoint/2010/main" val="2604370356"/>
      </p:ext>
    </p:extLst>
  </p:cSld>
  <p:clrMap bg1="lt1" tx1="dk1" bg2="lt2" tx2="dk2" accent1="accent1" accent2="accent2" accent3="accent3" accent4="accent4" accent5="accent5" accent6="accent6" hlink="hlink" folHlink="folHlink"/>
  <p:notesStyle>
    <a:lvl1pPr algn="l" defTabSz="457200" rtl="0" fontAlgn="base">
      <a:spcBef>
        <a:spcPct val="30000"/>
      </a:spcBef>
      <a:spcAft>
        <a:spcPct val="0"/>
      </a:spcAft>
      <a:defRPr sz="1200" kern="1200">
        <a:solidFill>
          <a:schemeClr val="tx1"/>
        </a:solidFill>
        <a:latin typeface="Calibri" charset="0"/>
        <a:ea typeface="ＭＳ Ｐゴシック" charset="-128"/>
        <a:cs typeface="ＭＳ Ｐゴシック" charset="-128"/>
      </a:defRPr>
    </a:lvl1pPr>
    <a:lvl2pPr marL="457200" algn="l" defTabSz="457200" rtl="0" fontAlgn="base">
      <a:spcBef>
        <a:spcPct val="30000"/>
      </a:spcBef>
      <a:spcAft>
        <a:spcPct val="0"/>
      </a:spcAft>
      <a:defRPr sz="1200" kern="1200">
        <a:solidFill>
          <a:schemeClr val="tx1"/>
        </a:solidFill>
        <a:latin typeface="Calibri" charset="0"/>
        <a:ea typeface="ＭＳ Ｐゴシック" charset="-128"/>
        <a:cs typeface="+mn-cs"/>
      </a:defRPr>
    </a:lvl2pPr>
    <a:lvl3pPr marL="914400" algn="l" defTabSz="457200" rtl="0" fontAlgn="base">
      <a:spcBef>
        <a:spcPct val="30000"/>
      </a:spcBef>
      <a:spcAft>
        <a:spcPct val="0"/>
      </a:spcAft>
      <a:defRPr sz="1200" kern="1200">
        <a:solidFill>
          <a:schemeClr val="tx1"/>
        </a:solidFill>
        <a:latin typeface="Calibri" charset="0"/>
        <a:ea typeface="ＭＳ Ｐゴシック" charset="-128"/>
        <a:cs typeface="+mn-cs"/>
      </a:defRPr>
    </a:lvl3pPr>
    <a:lvl4pPr marL="1371600" algn="l" defTabSz="457200" rtl="0" fontAlgn="base">
      <a:spcBef>
        <a:spcPct val="30000"/>
      </a:spcBef>
      <a:spcAft>
        <a:spcPct val="0"/>
      </a:spcAft>
      <a:defRPr sz="1200" kern="1200">
        <a:solidFill>
          <a:schemeClr val="tx1"/>
        </a:solidFill>
        <a:latin typeface="Calibri" charset="0"/>
        <a:ea typeface="ＭＳ Ｐゴシック" charset="-128"/>
        <a:cs typeface="+mn-cs"/>
      </a:defRPr>
    </a:lvl4pPr>
    <a:lvl5pPr marL="1828800" algn="l" defTabSz="457200" rtl="0" fontAlgn="base">
      <a:spcBef>
        <a:spcPct val="30000"/>
      </a:spcBef>
      <a:spcAft>
        <a:spcPct val="0"/>
      </a:spcAft>
      <a:defRPr sz="1200" kern="1200">
        <a:solidFill>
          <a:schemeClr val="tx1"/>
        </a:solidFill>
        <a:latin typeface="Calibri"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Placeholder 2"/>
          <p:cNvSpPr>
            <a:spLocks noGrp="1" noRot="1" noChangeAspect="1" noChangeArrowheads="1" noTextEdit="1"/>
          </p:cNvSpPr>
          <p:nvPr>
            <p:ph type="sldImg"/>
          </p:nvPr>
        </p:nvSpPr>
        <p:spPr>
          <a:ln/>
        </p:spPr>
      </p:sp>
      <p:sp>
        <p:nvSpPr>
          <p:cNvPr id="57347" name="Placeholder 3"/>
          <p:cNvSpPr>
            <a:spLocks noGrp="1" noChangeArrowheads="1"/>
          </p:cNvSpPr>
          <p:nvPr>
            <p:ph type="body" idx="1"/>
          </p:nvPr>
        </p:nvSpPr>
        <p:spPr/>
        <p:txBody>
          <a:bodyPr/>
          <a:lstStyle/>
          <a:p>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a:t>
            </a:r>
            <a:r>
              <a:rPr lang="en-US" baseline="0" dirty="0" smtClean="0"/>
              <a:t> is our desire as the school counseling program to implement a comprehensive school counseling program that focuses on helping our school meet the goals that we have set. We can do this through providing prevention, intervention, and support services.</a:t>
            </a:r>
            <a:endParaRPr lang="en-US" dirty="0"/>
          </a:p>
        </p:txBody>
      </p:sp>
      <p:sp>
        <p:nvSpPr>
          <p:cNvPr id="4" name="Slide Number Placeholder 3"/>
          <p:cNvSpPr>
            <a:spLocks noGrp="1"/>
          </p:cNvSpPr>
          <p:nvPr>
            <p:ph type="sldNum" sz="quarter" idx="10"/>
          </p:nvPr>
        </p:nvSpPr>
        <p:spPr/>
        <p:txBody>
          <a:bodyPr/>
          <a:lstStyle/>
          <a:p>
            <a:fld id="{54EA1AEF-FB0A-419D-873C-914D0C3C8F33}" type="slidenum">
              <a:rPr lang="en-US" smtClean="0"/>
              <a:pPr/>
              <a:t>13</a:t>
            </a:fld>
            <a:endParaRPr lang="en-US" dirty="0"/>
          </a:p>
        </p:txBody>
      </p:sp>
    </p:spTree>
    <p:extLst>
      <p:ext uri="{BB962C8B-B14F-4D97-AF65-F5344CB8AC3E}">
        <p14:creationId xmlns:p14="http://schemas.microsoft.com/office/powerpoint/2010/main" val="11976523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Why is a comprehensive school counseling program important? It helps our students. </a:t>
            </a:r>
          </a:p>
          <a:p>
            <a:endParaRPr lang="en-US" dirty="0" smtClean="0"/>
          </a:p>
          <a:p>
            <a:r>
              <a:rPr lang="en-US" dirty="0" smtClean="0"/>
              <a:t>Studies</a:t>
            </a:r>
            <a:r>
              <a:rPr lang="en-US" baseline="0" dirty="0" smtClean="0"/>
              <a:t> have shown that in schools where the counselor’s time is primarily focused on providing the services that we have discussed, that academically, students </a:t>
            </a:r>
          </a:p>
          <a:p>
            <a:r>
              <a:rPr lang="en-US" baseline="0" dirty="0" smtClean="0"/>
              <a:t>   - earn </a:t>
            </a:r>
            <a:r>
              <a:rPr lang="en-US" baseline="0" smtClean="0"/>
              <a:t>higher academic grades</a:t>
            </a:r>
            <a:r>
              <a:rPr lang="en-US" baseline="0" dirty="0" smtClean="0"/>
              <a:t>, </a:t>
            </a:r>
          </a:p>
          <a:p>
            <a:r>
              <a:rPr lang="en-US" baseline="0" dirty="0" smtClean="0"/>
              <a:t>   - are better prepared for the future, </a:t>
            </a:r>
          </a:p>
          <a:p>
            <a:r>
              <a:rPr lang="en-US" baseline="0" dirty="0" smtClean="0"/>
              <a:t>   - earn higher test scores, </a:t>
            </a:r>
          </a:p>
          <a:p>
            <a:r>
              <a:rPr lang="en-US" baseline="0" dirty="0" smtClean="0"/>
              <a:t>   - and notice a considerable reduction of classroom disturbances due to other’s inappropriate behavior.</a:t>
            </a:r>
          </a:p>
          <a:p>
            <a:endParaRPr lang="en-US" baseline="0" dirty="0" smtClean="0"/>
          </a:p>
          <a:p>
            <a:r>
              <a:rPr lang="en-US" baseline="0" dirty="0" smtClean="0"/>
              <a:t>Students understand the relevance of their K-12 education and more students attend college.</a:t>
            </a:r>
          </a:p>
          <a:p>
            <a:endParaRPr lang="en-US" baseline="0" dirty="0" smtClean="0"/>
          </a:p>
          <a:p>
            <a:r>
              <a:rPr lang="en-US" baseline="0" dirty="0" smtClean="0"/>
              <a:t>Studies have also shown that schools with a comprehensive school counseling program have demonstrated </a:t>
            </a:r>
          </a:p>
          <a:p>
            <a:r>
              <a:rPr lang="en-US" baseline="0" dirty="0" smtClean="0"/>
              <a:t>   - prevention of student suicide</a:t>
            </a:r>
          </a:p>
          <a:p>
            <a:r>
              <a:rPr lang="en-US" baseline="0" dirty="0" smtClean="0"/>
              <a:t>   - significantly decreased disciplinary referrals</a:t>
            </a:r>
          </a:p>
          <a:p>
            <a:r>
              <a:rPr lang="en-US" baseline="0" dirty="0" smtClean="0"/>
              <a:t>   - a reduction of bullying and other aggressive behaviors</a:t>
            </a:r>
          </a:p>
          <a:p>
            <a:r>
              <a:rPr lang="en-US" baseline="0" dirty="0" smtClean="0"/>
              <a:t>   - and an improvement in student/teacher/parent relationships.</a:t>
            </a:r>
          </a:p>
          <a:p>
            <a:endParaRPr lang="en-US" dirty="0" smtClean="0"/>
          </a:p>
          <a:p>
            <a:endParaRPr lang="en-US" dirty="0" smtClean="0"/>
          </a:p>
          <a:p>
            <a:r>
              <a:rPr lang="en-US" dirty="0" smtClean="0"/>
              <a:t>If you have someone who wants to see the references, then go to this website:</a:t>
            </a:r>
          </a:p>
          <a:p>
            <a:r>
              <a:rPr lang="en-US" dirty="0" smtClean="0"/>
              <a:t>http://www.counseling.org/PublicPolicy/TP/ResourcesForSchoolCounselors/CT2.aspx</a:t>
            </a:r>
          </a:p>
          <a:p>
            <a:endParaRPr lang="en-US" dirty="0" smtClean="0"/>
          </a:p>
          <a:p>
            <a:r>
              <a:rPr lang="en-US" dirty="0" smtClean="0"/>
              <a:t>This page has a ton of information related to studies that show our effectiveness as well as other resources that you might</a:t>
            </a:r>
            <a:r>
              <a:rPr lang="en-US" baseline="0" dirty="0" smtClean="0"/>
              <a:t> find beneficial!</a:t>
            </a:r>
            <a:endParaRPr lang="en-US" dirty="0"/>
          </a:p>
        </p:txBody>
      </p:sp>
      <p:sp>
        <p:nvSpPr>
          <p:cNvPr id="4" name="Slide Number Placeholder 3"/>
          <p:cNvSpPr>
            <a:spLocks noGrp="1"/>
          </p:cNvSpPr>
          <p:nvPr>
            <p:ph type="sldNum" sz="quarter" idx="10"/>
          </p:nvPr>
        </p:nvSpPr>
        <p:spPr/>
        <p:txBody>
          <a:bodyPr/>
          <a:lstStyle/>
          <a:p>
            <a:fld id="{54EA1AEF-FB0A-419D-873C-914D0C3C8F33}" type="slidenum">
              <a:rPr lang="en-US" smtClean="0"/>
              <a:pPr/>
              <a:t>14</a:t>
            </a:fld>
            <a:endParaRPr lang="en-US"/>
          </a:p>
        </p:txBody>
      </p:sp>
    </p:spTree>
    <p:extLst>
      <p:ext uri="{BB962C8B-B14F-4D97-AF65-F5344CB8AC3E}">
        <p14:creationId xmlns:p14="http://schemas.microsoft.com/office/powerpoint/2010/main" val="17508146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EA1AEF-FB0A-419D-873C-914D0C3C8F33}" type="slidenum">
              <a:rPr lang="en-US" smtClean="0"/>
              <a:pPr/>
              <a:t>15</a:t>
            </a:fld>
            <a:endParaRPr lang="en-US"/>
          </a:p>
        </p:txBody>
      </p:sp>
    </p:spTree>
    <p:extLst>
      <p:ext uri="{BB962C8B-B14F-4D97-AF65-F5344CB8AC3E}">
        <p14:creationId xmlns:p14="http://schemas.microsoft.com/office/powerpoint/2010/main" val="402594206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EA1AEF-FB0A-419D-873C-914D0C3C8F33}" type="slidenum">
              <a:rPr lang="en-US" smtClean="0"/>
              <a:pPr/>
              <a:t>16</a:t>
            </a:fld>
            <a:endParaRPr lang="en-US"/>
          </a:p>
        </p:txBody>
      </p:sp>
    </p:spTree>
    <p:extLst>
      <p:ext uri="{BB962C8B-B14F-4D97-AF65-F5344CB8AC3E}">
        <p14:creationId xmlns:p14="http://schemas.microsoft.com/office/powerpoint/2010/main" val="402594206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year, I plan to focus on </a:t>
            </a:r>
            <a:r>
              <a:rPr lang="en-US" baseline="0" dirty="0" smtClean="0"/>
              <a:t> (describe goal here). I would like to implement the following services:</a:t>
            </a:r>
            <a:endParaRPr lang="en-US" dirty="0"/>
          </a:p>
        </p:txBody>
      </p:sp>
      <p:sp>
        <p:nvSpPr>
          <p:cNvPr id="4" name="Slide Number Placeholder 3"/>
          <p:cNvSpPr>
            <a:spLocks noGrp="1"/>
          </p:cNvSpPr>
          <p:nvPr>
            <p:ph type="sldNum" sz="quarter" idx="10"/>
          </p:nvPr>
        </p:nvSpPr>
        <p:spPr/>
        <p:txBody>
          <a:bodyPr/>
          <a:lstStyle/>
          <a:p>
            <a:fld id="{54EA1AEF-FB0A-419D-873C-914D0C3C8F33}" type="slidenum">
              <a:rPr lang="en-US" smtClean="0"/>
              <a:pPr/>
              <a:t>17</a:t>
            </a:fld>
            <a:endParaRPr lang="en-US"/>
          </a:p>
        </p:txBody>
      </p:sp>
    </p:spTree>
    <p:extLst>
      <p:ext uri="{BB962C8B-B14F-4D97-AF65-F5344CB8AC3E}">
        <p14:creationId xmlns:p14="http://schemas.microsoft.com/office/powerpoint/2010/main" val="336478084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EA1AEF-FB0A-419D-873C-914D0C3C8F33}" type="slidenum">
              <a:rPr lang="en-US" smtClean="0"/>
              <a:pPr/>
              <a:t>18</a:t>
            </a:fld>
            <a:endParaRPr lang="en-US"/>
          </a:p>
        </p:txBody>
      </p:sp>
    </p:spTree>
    <p:extLst>
      <p:ext uri="{BB962C8B-B14F-4D97-AF65-F5344CB8AC3E}">
        <p14:creationId xmlns:p14="http://schemas.microsoft.com/office/powerpoint/2010/main" val="30968710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EA1AEF-FB0A-419D-873C-914D0C3C8F33}" type="slidenum">
              <a:rPr lang="en-US" smtClean="0"/>
              <a:pPr/>
              <a:t>19</a:t>
            </a:fld>
            <a:endParaRPr lang="en-US"/>
          </a:p>
        </p:txBody>
      </p:sp>
    </p:spTree>
    <p:extLst>
      <p:ext uri="{BB962C8B-B14F-4D97-AF65-F5344CB8AC3E}">
        <p14:creationId xmlns:p14="http://schemas.microsoft.com/office/powerpoint/2010/main" val="16251038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EA1AEF-FB0A-419D-873C-914D0C3C8F33}" type="slidenum">
              <a:rPr lang="en-US" smtClean="0"/>
              <a:pPr/>
              <a:t>20</a:t>
            </a:fld>
            <a:endParaRPr lang="en-US"/>
          </a:p>
        </p:txBody>
      </p:sp>
    </p:spTree>
    <p:extLst>
      <p:ext uri="{BB962C8B-B14F-4D97-AF65-F5344CB8AC3E}">
        <p14:creationId xmlns:p14="http://schemas.microsoft.com/office/powerpoint/2010/main" val="17622790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EA1AEF-FB0A-419D-873C-914D0C3C8F33}" type="slidenum">
              <a:rPr lang="en-US" smtClean="0"/>
              <a:pPr/>
              <a:t>2</a:t>
            </a:fld>
            <a:endParaRPr lang="en-US"/>
          </a:p>
        </p:txBody>
      </p:sp>
    </p:spTree>
    <p:extLst>
      <p:ext uri="{BB962C8B-B14F-4D97-AF65-F5344CB8AC3E}">
        <p14:creationId xmlns:p14="http://schemas.microsoft.com/office/powerpoint/2010/main" val="154699366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4EA1AEF-FB0A-419D-873C-914D0C3C8F33}" type="slidenum">
              <a:rPr lang="en-US" smtClean="0"/>
              <a:pPr/>
              <a:t>3</a:t>
            </a:fld>
            <a:endParaRPr lang="en-US"/>
          </a:p>
        </p:txBody>
      </p:sp>
    </p:spTree>
    <p:extLst>
      <p:ext uri="{BB962C8B-B14F-4D97-AF65-F5344CB8AC3E}">
        <p14:creationId xmlns:p14="http://schemas.microsoft.com/office/powerpoint/2010/main" val="371351728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Our national organization, the American School Counselor Association (ASCA), as well as our state’s School Counseling Model emphasize that school counselors should focus on supporting academic, career, and personal/social development of ALL students. The primary goal of these efforts is to increase student learning, thus increasing academic achievement. </a:t>
            </a:r>
          </a:p>
          <a:p>
            <a:endParaRPr lang="en-US" dirty="0"/>
          </a:p>
          <a:p>
            <a:r>
              <a:rPr lang="en-US" dirty="0"/>
              <a:t>My goal is the same as yours – to help ALL of our students be academically successful!</a:t>
            </a:r>
          </a:p>
        </p:txBody>
      </p:sp>
      <p:sp>
        <p:nvSpPr>
          <p:cNvPr id="4" name="Slide Number Placeholder 3"/>
          <p:cNvSpPr>
            <a:spLocks noGrp="1"/>
          </p:cNvSpPr>
          <p:nvPr>
            <p:ph type="sldNum" sz="quarter" idx="10"/>
          </p:nvPr>
        </p:nvSpPr>
        <p:spPr/>
        <p:txBody>
          <a:bodyPr/>
          <a:lstStyle/>
          <a:p>
            <a:fld id="{54EA1AEF-FB0A-419D-873C-914D0C3C8F33}" type="slidenum">
              <a:rPr lang="en-US" smtClean="0"/>
              <a:pPr/>
              <a:t>4</a:t>
            </a:fld>
            <a:endParaRPr lang="en-US"/>
          </a:p>
        </p:txBody>
      </p:sp>
    </p:spTree>
    <p:extLst>
      <p:ext uri="{BB962C8B-B14F-4D97-AF65-F5344CB8AC3E}">
        <p14:creationId xmlns:p14="http://schemas.microsoft.com/office/powerpoint/2010/main" val="267255966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Most people do not know the</a:t>
            </a:r>
            <a:r>
              <a:rPr lang="en-US" baseline="0" dirty="0" smtClean="0"/>
              <a:t> coursework that I have taken in order to be a school counselor. I am hoping through sharing this, that you will understand how my training can help you in the classroom.</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4EA1AEF-FB0A-419D-873C-914D0C3C8F33}" type="slidenum">
              <a:rPr lang="en-US" smtClean="0"/>
              <a:pPr/>
              <a:t>5</a:t>
            </a:fld>
            <a:endParaRPr lang="en-US"/>
          </a:p>
        </p:txBody>
      </p:sp>
    </p:spTree>
    <p:extLst>
      <p:ext uri="{BB962C8B-B14F-4D97-AF65-F5344CB8AC3E}">
        <p14:creationId xmlns:p14="http://schemas.microsoft.com/office/powerpoint/2010/main" val="14101463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Use the photo above</a:t>
            </a:r>
            <a:r>
              <a:rPr lang="en-US" baseline="0" dirty="0" smtClean="0"/>
              <a:t> or insert your own photo of your staff working together!</a:t>
            </a:r>
            <a:endParaRPr lang="en-US" dirty="0" smtClean="0"/>
          </a:p>
          <a:p>
            <a:endParaRPr lang="en-US" dirty="0" smtClean="0"/>
          </a:p>
          <a:p>
            <a:r>
              <a:rPr lang="en-US" dirty="0" smtClean="0"/>
              <a:t>So how can we help</a:t>
            </a:r>
            <a:r>
              <a:rPr lang="en-US" baseline="0" dirty="0" smtClean="0"/>
              <a:t> you? First, by being a team player with you. We are here to work with you to help the students succeed. None of us can do this job alone.</a:t>
            </a:r>
            <a:endParaRPr lang="en-US" dirty="0"/>
          </a:p>
        </p:txBody>
      </p:sp>
      <p:sp>
        <p:nvSpPr>
          <p:cNvPr id="4" name="Slide Number Placeholder 3"/>
          <p:cNvSpPr>
            <a:spLocks noGrp="1"/>
          </p:cNvSpPr>
          <p:nvPr>
            <p:ph type="sldNum" sz="quarter" idx="10"/>
          </p:nvPr>
        </p:nvSpPr>
        <p:spPr/>
        <p:txBody>
          <a:bodyPr/>
          <a:lstStyle/>
          <a:p>
            <a:fld id="{54EA1AEF-FB0A-419D-873C-914D0C3C8F33}" type="slidenum">
              <a:rPr lang="en-US" smtClean="0"/>
              <a:pPr/>
              <a:t>6</a:t>
            </a:fld>
            <a:endParaRPr lang="en-US"/>
          </a:p>
        </p:txBody>
      </p:sp>
    </p:spTree>
    <p:extLst>
      <p:ext uri="{BB962C8B-B14F-4D97-AF65-F5344CB8AC3E}">
        <p14:creationId xmlns:p14="http://schemas.microsoft.com/office/powerpoint/2010/main" val="552583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Academically, school counselors can work with students through individual counseling and small group counseling. The targeted students for these interventions would be those students that you have already identified</a:t>
            </a:r>
            <a:r>
              <a:rPr lang="en-US" baseline="0" dirty="0" smtClean="0"/>
              <a:t> as being at-risk of failure. In addition to working with these at-risk students, we can also provide classroom guidance lessons that focus on skills that all student need to help prevent academic failure and increase positive academic behaviors. Topics that we typically cover when working with students academically often include study skills, test taking skills, and organizational skills. Another service that we can provide is offering parent and teacher workshops. Many times parents struggle with helping their child academically, so we can offer workshops that focus on creating a positive learning environment for students at home and provide parents with strategies and tips to help their child be successful.</a:t>
            </a:r>
            <a:endParaRPr lang="en-US" dirty="0"/>
          </a:p>
        </p:txBody>
      </p:sp>
      <p:sp>
        <p:nvSpPr>
          <p:cNvPr id="4" name="Slide Number Placeholder 3"/>
          <p:cNvSpPr>
            <a:spLocks noGrp="1"/>
          </p:cNvSpPr>
          <p:nvPr>
            <p:ph type="sldNum" sz="quarter" idx="10"/>
          </p:nvPr>
        </p:nvSpPr>
        <p:spPr/>
        <p:txBody>
          <a:bodyPr/>
          <a:lstStyle/>
          <a:p>
            <a:fld id="{54EA1AEF-FB0A-419D-873C-914D0C3C8F33}" type="slidenum">
              <a:rPr lang="en-US" smtClean="0"/>
              <a:pPr/>
              <a:t>7</a:t>
            </a:fld>
            <a:endParaRPr lang="en-US"/>
          </a:p>
        </p:txBody>
      </p:sp>
    </p:spTree>
    <p:extLst>
      <p:ext uri="{BB962C8B-B14F-4D97-AF65-F5344CB8AC3E}">
        <p14:creationId xmlns:p14="http://schemas.microsoft.com/office/powerpoint/2010/main" val="26883844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Counselors</a:t>
            </a:r>
            <a:r>
              <a:rPr lang="en-US" baseline="0" dirty="0" smtClean="0"/>
              <a:t> can also help our students focus on the end result of their K-12 education – finding a job! Through individual and group counseling, we can personally assist students who are struggling with their decisions regarding entering the workforce, college, police/fire academies, or military, determining their career interests, or obtaining a GED. We can help ALL students through offering Classroom Guidance lessons on the college admissions and financial aid process, as well as on general career awareness. Counselors can also help parents with understanding these dynamics as well through parent workshops. Finally, school-wide events can truly get all of the students involved by providing something like a Career Fair.</a:t>
            </a:r>
            <a:endParaRPr lang="en-US" dirty="0"/>
          </a:p>
        </p:txBody>
      </p:sp>
      <p:sp>
        <p:nvSpPr>
          <p:cNvPr id="4" name="Slide Number Placeholder 3"/>
          <p:cNvSpPr>
            <a:spLocks noGrp="1"/>
          </p:cNvSpPr>
          <p:nvPr>
            <p:ph type="sldNum" sz="quarter" idx="10"/>
          </p:nvPr>
        </p:nvSpPr>
        <p:spPr/>
        <p:txBody>
          <a:bodyPr/>
          <a:lstStyle/>
          <a:p>
            <a:fld id="{54EA1AEF-FB0A-419D-873C-914D0C3C8F33}" type="slidenum">
              <a:rPr lang="en-US" smtClean="0"/>
              <a:pPr/>
              <a:t>9</a:t>
            </a:fld>
            <a:endParaRPr lang="en-US"/>
          </a:p>
        </p:txBody>
      </p:sp>
    </p:spTree>
    <p:extLst>
      <p:ext uri="{BB962C8B-B14F-4D97-AF65-F5344CB8AC3E}">
        <p14:creationId xmlns:p14="http://schemas.microsoft.com/office/powerpoint/2010/main" val="20807102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our goal of increasing academic achievement among students, we sometimes lose sight of their personal/social needs. It is our firm belief that students will not be academically successful if their personal and social needs are being met. Many students struggle daily with a terrible home environment – many acting as the parent for the family. Many struggle with being bullied, feeling ostracized, or simply feeling like no one understands them. Many of our families are breaking down and our students are suffering. The counselors can help these students resolve their feelings related to these issues so that they can focus more on their academics while in your class.</a:t>
            </a:r>
          </a:p>
          <a:p>
            <a:endParaRPr lang="en-US" baseline="0" dirty="0" smtClean="0"/>
          </a:p>
          <a:p>
            <a:r>
              <a:rPr lang="en-US" baseline="0" dirty="0" smtClean="0"/>
              <a:t>Through individual and small group counseling, we can assist students who are desperately struggling with personal or social issues that are clearly interfering with their daily functioning. For ALL students, we can provide strategies for building resiliency skills, communicating positively with peers, parents, and teachers, as well as understanding the warning signs of more serious mental health conditions, such as depression and suicide. School-wide events can also bring attention to social issues that students may be experiencing, such as aggression, peer pressure, etc.</a:t>
            </a:r>
          </a:p>
          <a:p>
            <a:endParaRPr lang="en-US" baseline="0" dirty="0" smtClean="0"/>
          </a:p>
          <a:p>
            <a:r>
              <a:rPr lang="en-US" baseline="0" dirty="0" smtClean="0"/>
              <a:t>Addressing these personal and social concerns now, will help pave the way for improved academic behaviors in your classroom.</a:t>
            </a:r>
            <a:endParaRPr lang="en-US" dirty="0"/>
          </a:p>
        </p:txBody>
      </p:sp>
      <p:sp>
        <p:nvSpPr>
          <p:cNvPr id="4" name="Slide Number Placeholder 3"/>
          <p:cNvSpPr>
            <a:spLocks noGrp="1"/>
          </p:cNvSpPr>
          <p:nvPr>
            <p:ph type="sldNum" sz="quarter" idx="10"/>
          </p:nvPr>
        </p:nvSpPr>
        <p:spPr/>
        <p:txBody>
          <a:bodyPr/>
          <a:lstStyle/>
          <a:p>
            <a:fld id="{54EA1AEF-FB0A-419D-873C-914D0C3C8F33}" type="slidenum">
              <a:rPr lang="en-US" smtClean="0"/>
              <a:pPr/>
              <a:t>11</a:t>
            </a:fld>
            <a:endParaRPr lang="en-US"/>
          </a:p>
        </p:txBody>
      </p:sp>
    </p:spTree>
    <p:extLst>
      <p:ext uri="{BB962C8B-B14F-4D97-AF65-F5344CB8AC3E}">
        <p14:creationId xmlns:p14="http://schemas.microsoft.com/office/powerpoint/2010/main" val="2488233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7CBB7068-9F2F-4C50-B599-F032ACDB6742}" type="datetimeFigureOut">
              <a:rPr lang="en-US" smtClean="0"/>
              <a:pPr/>
              <a:t>3/10/2014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FBD4CE4C-AF9C-45AF-B335-24028BCC8D21}"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C5F7D71-D2BC-410C-A00F-E311CAFDEDA7}" type="datetimeFigureOut">
              <a:rPr lang="en-US" smtClean="0"/>
              <a:pPr/>
              <a:t>3/10/2014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902C996-0BF9-4DB4-85CD-36D0F8BEBA27}"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C3A9337-8662-4B6D-805B-CB5EB5C8156F}" type="datetimeFigureOut">
              <a:rPr lang="en-US" smtClean="0"/>
              <a:pPr/>
              <a:t>3/10/2014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FF0D83-8BAF-46C6-AD56-DE21447BC6D0}"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09473477-CAF7-41DF-8C4D-566ED068DC3C}" type="datetimeFigureOut">
              <a:rPr lang="en-US" smtClean="0"/>
              <a:pPr/>
              <a:t>3/10/2014</a:t>
            </a:fld>
            <a:endParaRPr lang="en-US"/>
          </a:p>
        </p:txBody>
      </p:sp>
      <p:sp>
        <p:nvSpPr>
          <p:cNvPr id="9" name="Slide Number Placeholder 8"/>
          <p:cNvSpPr>
            <a:spLocks noGrp="1"/>
          </p:cNvSpPr>
          <p:nvPr>
            <p:ph type="sldNum" sz="quarter" idx="15"/>
          </p:nvPr>
        </p:nvSpPr>
        <p:spPr/>
        <p:txBody>
          <a:bodyPr rtlCol="0"/>
          <a:lstStyle/>
          <a:p>
            <a:fld id="{93D54583-902A-40DA-B131-58699F86539F}" type="slidenum">
              <a:rPr lang="en-US" smtClean="0"/>
              <a:pPr/>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transition spd="slow">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54E3CA9-D841-4E55-9497-F703E4674F64}" type="datetimeFigureOut">
              <a:rPr lang="en-US" smtClean="0"/>
              <a:pPr/>
              <a:t>3/10/2014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7764C06-9238-4ABD-A5FE-3D4CEC8E6AE3}"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7A7A274-1B6E-4B44-AA72-DDA600431E33}" type="datetimeFigureOut">
              <a:rPr lang="en-US" smtClean="0"/>
              <a:pPr/>
              <a:t>3/10/2014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9BABF55-BEAA-45A0-8EC5-2A3F33E6D02D}"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transition spd="slow">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E529B5BB-739B-4AA2-8F72-6AF8159E73F7}" type="datetimeFigureOut">
              <a:rPr lang="en-US" smtClean="0"/>
              <a:pPr/>
              <a:t>3/10/2014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4CB03B-8927-4878-A12C-1243C4A1D6F1}"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transition spd="slow">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191F7B92-51B2-4FE4-B7FE-35A40D66DCF1}" type="datetimeFigureOut">
              <a:rPr lang="en-US" smtClean="0"/>
              <a:pPr/>
              <a:t>3/10/2014</a:t>
            </a:fld>
            <a:endParaRPr lang="en-US"/>
          </a:p>
        </p:txBody>
      </p:sp>
      <p:sp>
        <p:nvSpPr>
          <p:cNvPr id="7" name="Slide Number Placeholder 6"/>
          <p:cNvSpPr>
            <a:spLocks noGrp="1"/>
          </p:cNvSpPr>
          <p:nvPr>
            <p:ph type="sldNum" sz="quarter" idx="11"/>
          </p:nvPr>
        </p:nvSpPr>
        <p:spPr/>
        <p:txBody>
          <a:bodyPr rtlCol="0"/>
          <a:lstStyle/>
          <a:p>
            <a:fld id="{93534010-0984-4A04-B2EE-42FF9A67FC15}" type="slidenum">
              <a:rPr lang="en-US" smtClean="0"/>
              <a:pPr/>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transition spd="slow">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3DAAA1-7ACA-4F0E-9926-4ADB6188CB86}" type="datetimeFigureOut">
              <a:rPr lang="en-US" smtClean="0"/>
              <a:pPr/>
              <a:t>3/10/2014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0D74763-0789-4FFC-ACA5-24DACA2A8F16}" type="slidenum">
              <a:rPr lang="en-US" smtClean="0"/>
              <a:pPr/>
              <a:t>‹#›</a:t>
            </a:fld>
            <a:endParaRPr lang="en-US"/>
          </a:p>
        </p:txBody>
      </p:sp>
    </p:spTree>
  </p:cSld>
  <p:clrMapOvr>
    <a:masterClrMapping/>
  </p:clrMapOvr>
  <p:transition spd="slow">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B98F06F0-A7D7-459D-A14E-79E17D00C372}" type="datetimeFigureOut">
              <a:rPr lang="en-US" smtClean="0"/>
              <a:pPr/>
              <a:t>3/10/2014</a:t>
            </a:fld>
            <a:endParaRPr lang="en-US"/>
          </a:p>
        </p:txBody>
      </p:sp>
      <p:sp>
        <p:nvSpPr>
          <p:cNvPr id="22" name="Slide Number Placeholder 21"/>
          <p:cNvSpPr>
            <a:spLocks noGrp="1"/>
          </p:cNvSpPr>
          <p:nvPr>
            <p:ph type="sldNum" sz="quarter" idx="15"/>
          </p:nvPr>
        </p:nvSpPr>
        <p:spPr/>
        <p:txBody>
          <a:bodyPr rtlCol="0"/>
          <a:lstStyle/>
          <a:p>
            <a:fld id="{0A9E4185-3B66-40A4-956D-839DF24FC1F4}" type="slidenum">
              <a:rPr lang="en-US" smtClean="0"/>
              <a:pPr/>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transition spd="slow">
    <p:fade/>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3E047C01-4173-4FD5-8BF7-0A5A4C490CA8}" type="datetimeFigureOut">
              <a:rPr lang="en-US" smtClean="0"/>
              <a:pPr/>
              <a:t>3/10/2014</a:t>
            </a:fld>
            <a:endParaRPr lang="en-US"/>
          </a:p>
        </p:txBody>
      </p:sp>
      <p:sp>
        <p:nvSpPr>
          <p:cNvPr id="18" name="Slide Number Placeholder 17"/>
          <p:cNvSpPr>
            <a:spLocks noGrp="1"/>
          </p:cNvSpPr>
          <p:nvPr>
            <p:ph type="sldNum" sz="quarter" idx="11"/>
          </p:nvPr>
        </p:nvSpPr>
        <p:spPr/>
        <p:txBody>
          <a:bodyPr rtlCol="0"/>
          <a:lstStyle/>
          <a:p>
            <a:fld id="{6C8AE8C0-E20A-4526-B1A6-5EF1A698076F}" type="slidenum">
              <a:rPr lang="en-US" smtClean="0"/>
              <a:pPr/>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transition spd="slow">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B0875D47-FF39-4E16-A339-342857D5CE44}" type="datetimeFigureOut">
              <a:rPr lang="en-US" smtClean="0"/>
              <a:pPr/>
              <a:t>3/10/2014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FB13941E-FFB4-4B00-94A6-75A52689BA0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37" r:id="rId1"/>
    <p:sldLayoutId id="2147483838" r:id="rId2"/>
    <p:sldLayoutId id="2147483839" r:id="rId3"/>
    <p:sldLayoutId id="2147483840" r:id="rId4"/>
    <p:sldLayoutId id="2147483841" r:id="rId5"/>
    <p:sldLayoutId id="2147483842" r:id="rId6"/>
    <p:sldLayoutId id="2147483843" r:id="rId7"/>
    <p:sldLayoutId id="2147483844" r:id="rId8"/>
    <p:sldLayoutId id="2147483845" r:id="rId9"/>
    <p:sldLayoutId id="2147483846" r:id="rId10"/>
    <p:sldLayoutId id="2147483847" r:id="rId11"/>
  </p:sldLayoutIdLst>
  <p:transition spd="slow">
    <p:fade/>
  </p:transition>
  <p:timing>
    <p:tnLst>
      <p:par>
        <p:cTn id="1" dur="indefinite" restart="never" nodeType="tmRoot"/>
      </p:par>
    </p:tnLst>
  </p:timing>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www.louisianaconnect.org/" TargetMode="External"/><Relationship Id="rId2" Type="http://schemas.openxmlformats.org/officeDocument/2006/relationships/hyperlink" Target="https://www.careerzone.ny.gov/views/careerzone/index.jsf" TargetMode="External"/><Relationship Id="rId1" Type="http://schemas.openxmlformats.org/officeDocument/2006/relationships/slideLayout" Target="../slideLayouts/slideLayout2.xml"/><Relationship Id="rId5" Type="http://schemas.openxmlformats.org/officeDocument/2006/relationships/hyperlink" Target="http://www.nod.org/disability_resources/" TargetMode="External"/><Relationship Id="rId4" Type="http://schemas.openxmlformats.org/officeDocument/2006/relationships/hyperlink" Target="http://www.yourfreecareertest.com/"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elementaryschoolcounseling.org/sg-anger-management.html" TargetMode="External"/><Relationship Id="rId2" Type="http://schemas.openxmlformats.org/officeDocument/2006/relationships/hyperlink" Target="http://www.studygs.net/peermed.htm" TargetMode="External"/><Relationship Id="rId1" Type="http://schemas.openxmlformats.org/officeDocument/2006/relationships/slideLayout" Target="../slideLayouts/slideLayout2.xml"/><Relationship Id="rId4" Type="http://schemas.openxmlformats.org/officeDocument/2006/relationships/hyperlink" Target="http://social-skills-lessons.com/social-skills-coaching/transitioning-to-adulthood/"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louisianabelieves.com/docs/key-compass-resources/2013-2014-compass-pro-counselor-rubric.pdf?sfvrsn=2"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5" Type="http://schemas.openxmlformats.org/officeDocument/2006/relationships/hyperlink" Target="doa.louisiana.gov/osr/lac/28v115/28v115.doc" TargetMode="External"/><Relationship Id="rId4" Type="http://schemas.openxmlformats.org/officeDocument/2006/relationships/hyperlink" Target="http://www.louisianaschools.net/lde/uploads/20286.pdf"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as.calpoly.edu/asc/ssl/stressmanagement.html" TargetMode="External"/><Relationship Id="rId2" Type="http://schemas.openxmlformats.org/officeDocument/2006/relationships/hyperlink" Target="http://www.westga.edu/studentDev/index_7704.php" TargetMode="External"/><Relationship Id="rId1" Type="http://schemas.openxmlformats.org/officeDocument/2006/relationships/slideLayout" Target="../slideLayouts/slideLayout2.xml"/><Relationship Id="rId4" Type="http://schemas.openxmlformats.org/officeDocument/2006/relationships/hyperlink" Target="http://www.depression-anxiety-stress-test.org/anxiety/online-anxiety-test.html"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idx="4294967295"/>
          </p:nvPr>
        </p:nvSpPr>
        <p:spPr>
          <a:xfrm>
            <a:off x="1475656" y="404664"/>
            <a:ext cx="6008687" cy="1470025"/>
          </a:xfrm>
        </p:spPr>
        <p:txBody>
          <a:bodyPr>
            <a:normAutofit fontScale="90000"/>
          </a:bodyPr>
          <a:lstStyle/>
          <a:p>
            <a:r>
              <a:rPr lang="en-US" sz="4400" dirty="0" smtClean="0"/>
              <a:t>School Counselors: </a:t>
            </a:r>
            <a:br>
              <a:rPr lang="en-US" sz="4400" dirty="0" smtClean="0"/>
            </a:br>
            <a:r>
              <a:rPr lang="en-US" sz="4400" dirty="0" smtClean="0"/>
              <a:t>How We Can Help You </a:t>
            </a:r>
            <a:endParaRPr lang="en-US" sz="4400" dirty="0"/>
          </a:p>
        </p:txBody>
      </p:sp>
      <p:sp>
        <p:nvSpPr>
          <p:cNvPr id="3" name="Subtitle 2"/>
          <p:cNvSpPr>
            <a:spLocks noGrp="1"/>
          </p:cNvSpPr>
          <p:nvPr>
            <p:ph type="subTitle" idx="4294967295"/>
          </p:nvPr>
        </p:nvSpPr>
        <p:spPr>
          <a:xfrm>
            <a:off x="1763688" y="2204864"/>
            <a:ext cx="6045200" cy="1357312"/>
          </a:xfrm>
        </p:spPr>
        <p:txBody>
          <a:bodyPr>
            <a:normAutofit/>
          </a:bodyPr>
          <a:lstStyle/>
          <a:p>
            <a:pPr marL="0" indent="0" algn="ctr">
              <a:buFont typeface="Monotype Sorts" charset="2"/>
              <a:buNone/>
            </a:pPr>
            <a:r>
              <a:rPr lang="en-US" sz="2800" dirty="0" smtClean="0"/>
              <a:t>Alyssa </a:t>
            </a:r>
            <a:r>
              <a:rPr lang="en-US" sz="2800" dirty="0" err="1" smtClean="0"/>
              <a:t>Aysenne</a:t>
            </a:r>
            <a:endParaRPr lang="en-US" sz="2800" dirty="0"/>
          </a:p>
        </p:txBody>
      </p:sp>
    </p:spTree>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Resources:</a:t>
            </a:r>
            <a:endParaRPr lang="en-US" dirty="0"/>
          </a:p>
        </p:txBody>
      </p:sp>
      <p:sp>
        <p:nvSpPr>
          <p:cNvPr id="3" name="Content Placeholder 2"/>
          <p:cNvSpPr>
            <a:spLocks noGrp="1"/>
          </p:cNvSpPr>
          <p:nvPr>
            <p:ph sz="quarter" idx="1"/>
          </p:nvPr>
        </p:nvSpPr>
        <p:spPr/>
        <p:txBody>
          <a:bodyPr>
            <a:normAutofit fontScale="77500" lnSpcReduction="20000"/>
          </a:bodyPr>
          <a:lstStyle/>
          <a:p>
            <a:r>
              <a:rPr lang="en-US" dirty="0" smtClean="0">
                <a:hlinkClick r:id="rId2"/>
              </a:rPr>
              <a:t>https://www.careerzone.ny.gov/views/careerzone/index.jsf</a:t>
            </a:r>
            <a:endParaRPr lang="en-US" dirty="0" smtClean="0"/>
          </a:p>
          <a:p>
            <a:pPr lvl="1"/>
            <a:r>
              <a:rPr lang="en-US" dirty="0" smtClean="0"/>
              <a:t>This website provides students with the tools to explore careers and complete career assessments</a:t>
            </a:r>
          </a:p>
          <a:p>
            <a:r>
              <a:rPr lang="en-US" dirty="0" smtClean="0">
                <a:hlinkClick r:id="rId3"/>
              </a:rPr>
              <a:t>www.louisianaconnect.org</a:t>
            </a:r>
            <a:endParaRPr lang="en-US" dirty="0" smtClean="0"/>
          </a:p>
          <a:p>
            <a:pPr lvl="1"/>
            <a:r>
              <a:rPr lang="en-US" dirty="0" smtClean="0"/>
              <a:t>This website provides Louisiana students and parents with the tool to keep current of graduation requirements, complete career inventories, research scholarships, and compare colleges</a:t>
            </a:r>
          </a:p>
          <a:p>
            <a:r>
              <a:rPr lang="en-US" dirty="0" smtClean="0">
                <a:hlinkClick r:id="rId4"/>
              </a:rPr>
              <a:t>www.yourfreecareertest.com</a:t>
            </a:r>
            <a:endParaRPr lang="en-US" dirty="0" smtClean="0"/>
          </a:p>
          <a:p>
            <a:pPr lvl="1"/>
            <a:r>
              <a:rPr lang="en-US" dirty="0" smtClean="0"/>
              <a:t>This website provides students with a tool to complete career assessments to relate to interest, abilities, and skills</a:t>
            </a:r>
          </a:p>
          <a:p>
            <a:r>
              <a:rPr lang="en-US" dirty="0" smtClean="0">
                <a:hlinkClick r:id="rId5"/>
              </a:rPr>
              <a:t>http://www.nod.org/disability_resources/</a:t>
            </a:r>
            <a:r>
              <a:rPr lang="en-US" dirty="0" smtClean="0"/>
              <a:t>.</a:t>
            </a:r>
          </a:p>
          <a:p>
            <a:pPr lvl="1"/>
            <a:r>
              <a:rPr lang="en-US" dirty="0" smtClean="0"/>
              <a:t>This department provides individuals with disabilities the contact information for a variety of local work-related services, career development information, and also educational opportunities.</a:t>
            </a:r>
          </a:p>
          <a:p>
            <a:r>
              <a:rPr lang="en-US" dirty="0" smtClean="0">
                <a:hlinkClick r:id="rId2"/>
              </a:rPr>
              <a:t>https://www.careerzone.ny.gov/views/careerzone/index.jsf</a:t>
            </a:r>
            <a:endParaRPr lang="en-US" dirty="0" smtClean="0"/>
          </a:p>
          <a:p>
            <a:pPr lvl="1"/>
            <a:r>
              <a:rPr lang="en-US" dirty="0" smtClean="0"/>
              <a:t>This resource allows students to research their career of interest. </a:t>
            </a:r>
          </a:p>
          <a:p>
            <a:endParaRPr lang="en-US" dirty="0"/>
          </a:p>
        </p:txBody>
      </p:sp>
    </p:spTree>
    <p:extLst>
      <p:ext uri="{BB962C8B-B14F-4D97-AF65-F5344CB8AC3E}">
        <p14:creationId xmlns:p14="http://schemas.microsoft.com/office/powerpoint/2010/main" val="1271811850"/>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To addressing Personal/Social Needs we provide:</a:t>
            </a:r>
            <a:endParaRPr lang="en-US" dirty="0"/>
          </a:p>
        </p:txBody>
      </p:sp>
      <p:sp>
        <p:nvSpPr>
          <p:cNvPr id="3" name="Content Placeholder 2"/>
          <p:cNvSpPr>
            <a:spLocks noGrp="1"/>
          </p:cNvSpPr>
          <p:nvPr>
            <p:ph sz="quarter" idx="1"/>
          </p:nvPr>
        </p:nvSpPr>
        <p:spPr/>
        <p:txBody>
          <a:bodyPr/>
          <a:lstStyle/>
          <a:p>
            <a:r>
              <a:rPr lang="en-US" dirty="0" smtClean="0"/>
              <a:t>Individual Counseling</a:t>
            </a:r>
          </a:p>
          <a:p>
            <a:r>
              <a:rPr lang="en-US" dirty="0" smtClean="0"/>
              <a:t>Group Counseling based on assessments</a:t>
            </a:r>
          </a:p>
          <a:p>
            <a:r>
              <a:rPr lang="en-US" dirty="0" smtClean="0"/>
              <a:t>Classroom Guidance based on needs assessments</a:t>
            </a:r>
          </a:p>
          <a:p>
            <a:r>
              <a:rPr lang="en-US" dirty="0" smtClean="0"/>
              <a:t>Parent/Teacher Workshops</a:t>
            </a:r>
          </a:p>
          <a:p>
            <a:pPr lvl="1"/>
            <a:r>
              <a:rPr lang="en-US" dirty="0" smtClean="0"/>
              <a:t>Address Diversity</a:t>
            </a:r>
          </a:p>
          <a:p>
            <a:pPr lvl="1"/>
            <a:r>
              <a:rPr lang="en-US" dirty="0" smtClean="0"/>
              <a:t>Development</a:t>
            </a:r>
          </a:p>
          <a:p>
            <a:r>
              <a:rPr lang="en-US" dirty="0" smtClean="0"/>
              <a:t>School-Wide Events</a:t>
            </a:r>
          </a:p>
          <a:p>
            <a:pPr lvl="1"/>
            <a:r>
              <a:rPr lang="en-US" dirty="0" smtClean="0"/>
              <a:t>Anxiety, depression</a:t>
            </a:r>
          </a:p>
          <a:p>
            <a:pPr lvl="1"/>
            <a:r>
              <a:rPr lang="en-US" dirty="0" smtClean="0"/>
              <a:t>Bullying, violence</a:t>
            </a:r>
          </a:p>
          <a:p>
            <a:pPr lvl="1"/>
            <a:r>
              <a:rPr lang="en-US" dirty="0" smtClean="0"/>
              <a:t>Divorce, grief</a:t>
            </a:r>
            <a:endParaRPr lang="en-US" dirty="0"/>
          </a:p>
        </p:txBody>
      </p:sp>
    </p:spTree>
    <p:extLst>
      <p:ext uri="{BB962C8B-B14F-4D97-AF65-F5344CB8AC3E}">
        <p14:creationId xmlns:p14="http://schemas.microsoft.com/office/powerpoint/2010/main" val="245132723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Personal/Social needs resources:</a:t>
            </a:r>
            <a:endParaRPr lang="en-US" dirty="0"/>
          </a:p>
        </p:txBody>
      </p:sp>
      <p:sp>
        <p:nvSpPr>
          <p:cNvPr id="3" name="Content Placeholder 2"/>
          <p:cNvSpPr>
            <a:spLocks noGrp="1"/>
          </p:cNvSpPr>
          <p:nvPr>
            <p:ph sz="quarter" idx="1"/>
          </p:nvPr>
        </p:nvSpPr>
        <p:spPr/>
        <p:txBody>
          <a:bodyPr>
            <a:normAutofit fontScale="92500" lnSpcReduction="10000"/>
          </a:bodyPr>
          <a:lstStyle/>
          <a:p>
            <a:r>
              <a:rPr lang="en-US" u="sng" dirty="0" smtClean="0">
                <a:hlinkClick r:id="rId2"/>
              </a:rPr>
              <a:t>http://www.studygs.net/peermed.htm</a:t>
            </a:r>
            <a:endParaRPr lang="en-US" dirty="0" smtClean="0"/>
          </a:p>
          <a:p>
            <a:pPr lvl="1"/>
            <a:r>
              <a:rPr lang="en-US" dirty="0" smtClean="0"/>
              <a:t>This website addresses social developmental issues such as bullying, harassment, gossip, fighting, cheating, and relationship difficulties. </a:t>
            </a:r>
          </a:p>
          <a:p>
            <a:r>
              <a:rPr lang="en-US" u="sng" dirty="0" smtClean="0">
                <a:hlinkClick r:id="rId3"/>
              </a:rPr>
              <a:t>http://www.elementaryschoolcounseling.org/sg-anger-management.html</a:t>
            </a:r>
            <a:endParaRPr lang="en-US" dirty="0" smtClean="0"/>
          </a:p>
          <a:p>
            <a:pPr lvl="1"/>
            <a:r>
              <a:rPr lang="en-US" dirty="0" smtClean="0"/>
              <a:t>This website addresses how to assists students in coping with anger management to increase their social skills. </a:t>
            </a:r>
          </a:p>
          <a:p>
            <a:r>
              <a:rPr lang="en-US" u="sng" dirty="0" smtClean="0">
                <a:hlinkClick r:id="rId4"/>
              </a:rPr>
              <a:t>http://social-skills-lessons.com/social-skills-coaching/transitioning-to-adulthood/</a:t>
            </a:r>
            <a:endParaRPr lang="en-US" dirty="0" smtClean="0"/>
          </a:p>
          <a:p>
            <a:pPr lvl="1"/>
            <a:r>
              <a:rPr lang="en-US" dirty="0" smtClean="0"/>
              <a:t>This resource provides information on achieving social developmental goals such as understanding body language, mastering conversational skills, understanding the idea of personal space, learning friendship skills, and gaining assertiveness skills. These are vital skills to assisting in the transition between high school and college. </a:t>
            </a:r>
          </a:p>
          <a:p>
            <a:endParaRPr lang="en-US" dirty="0"/>
          </a:p>
        </p:txBody>
      </p:sp>
    </p:spTree>
    <p:extLst>
      <p:ext uri="{BB962C8B-B14F-4D97-AF65-F5344CB8AC3E}">
        <p14:creationId xmlns:p14="http://schemas.microsoft.com/office/powerpoint/2010/main" val="208786678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Comprehensive School Counseling Programs Provide:</a:t>
            </a:r>
            <a:endParaRPr lang="en-US" dirty="0"/>
          </a:p>
        </p:txBody>
      </p:sp>
      <p:sp>
        <p:nvSpPr>
          <p:cNvPr id="3" name="Content Placeholder 2"/>
          <p:cNvSpPr>
            <a:spLocks noGrp="1"/>
          </p:cNvSpPr>
          <p:nvPr>
            <p:ph sz="quarter" idx="1"/>
          </p:nvPr>
        </p:nvSpPr>
        <p:spPr>
          <a:xfrm>
            <a:off x="1435608" y="1628800"/>
            <a:ext cx="7498080" cy="4619600"/>
          </a:xfrm>
        </p:spPr>
        <p:txBody>
          <a:bodyPr>
            <a:normAutofit/>
          </a:bodyPr>
          <a:lstStyle/>
          <a:p>
            <a:r>
              <a:rPr lang="en-US" dirty="0" smtClean="0"/>
              <a:t>Prevention Services</a:t>
            </a:r>
          </a:p>
          <a:p>
            <a:pPr lvl="1"/>
            <a:r>
              <a:rPr lang="en-US" dirty="0" smtClean="0"/>
              <a:t>Classroom Guidance</a:t>
            </a:r>
          </a:p>
          <a:p>
            <a:pPr lvl="1"/>
            <a:r>
              <a:rPr lang="en-US" dirty="0" smtClean="0"/>
              <a:t>School-Wide Events</a:t>
            </a:r>
          </a:p>
          <a:p>
            <a:endParaRPr lang="en-US" dirty="0" smtClean="0"/>
          </a:p>
          <a:p>
            <a:r>
              <a:rPr lang="en-US" dirty="0" smtClean="0"/>
              <a:t>Intervention Services </a:t>
            </a:r>
          </a:p>
          <a:p>
            <a:pPr lvl="1"/>
            <a:r>
              <a:rPr lang="en-US" dirty="0" smtClean="0"/>
              <a:t>Individual Counseling</a:t>
            </a:r>
          </a:p>
          <a:p>
            <a:pPr lvl="1"/>
            <a:r>
              <a:rPr lang="en-US" dirty="0" smtClean="0"/>
              <a:t>Group Counseling</a:t>
            </a:r>
          </a:p>
          <a:p>
            <a:endParaRPr lang="en-US" dirty="0" smtClean="0"/>
          </a:p>
          <a:p>
            <a:r>
              <a:rPr lang="en-US" dirty="0" smtClean="0"/>
              <a:t>Support Services</a:t>
            </a:r>
          </a:p>
          <a:p>
            <a:pPr lvl="1"/>
            <a:r>
              <a:rPr lang="en-US" dirty="0" smtClean="0"/>
              <a:t>Parent Workshops</a:t>
            </a:r>
          </a:p>
          <a:p>
            <a:pPr lvl="1"/>
            <a:r>
              <a:rPr lang="en-US" dirty="0" smtClean="0"/>
              <a:t>Teacher Workshops</a:t>
            </a:r>
            <a:endParaRPr lang="en-US" dirty="0"/>
          </a:p>
        </p:txBody>
      </p:sp>
    </p:spTree>
    <p:extLst>
      <p:ext uri="{BB962C8B-B14F-4D97-AF65-F5344CB8AC3E}">
        <p14:creationId xmlns:p14="http://schemas.microsoft.com/office/powerpoint/2010/main" val="22136268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332656"/>
            <a:ext cx="7498080" cy="994122"/>
          </a:xfrm>
        </p:spPr>
        <p:txBody>
          <a:bodyPr>
            <a:normAutofit fontScale="90000"/>
          </a:bodyPr>
          <a:lstStyle/>
          <a:p>
            <a:pPr algn="ctr"/>
            <a:r>
              <a:rPr lang="en-US" dirty="0" smtClean="0"/>
              <a:t>Why is the Comprehensive School Counseling Program important for students:</a:t>
            </a:r>
            <a:endParaRPr lang="en-US" dirty="0"/>
          </a:p>
        </p:txBody>
      </p:sp>
      <p:sp>
        <p:nvSpPr>
          <p:cNvPr id="3" name="Content Placeholder 2"/>
          <p:cNvSpPr>
            <a:spLocks noGrp="1"/>
          </p:cNvSpPr>
          <p:nvPr>
            <p:ph sz="quarter" idx="1"/>
          </p:nvPr>
        </p:nvSpPr>
        <p:spPr>
          <a:xfrm>
            <a:off x="611560" y="1340768"/>
            <a:ext cx="7498080" cy="5184576"/>
          </a:xfrm>
        </p:spPr>
        <p:txBody>
          <a:bodyPr>
            <a:normAutofit fontScale="77500" lnSpcReduction="20000"/>
          </a:bodyPr>
          <a:lstStyle/>
          <a:p>
            <a:pPr marL="82296" indent="0">
              <a:buNone/>
            </a:pPr>
            <a:r>
              <a:rPr lang="en-US" dirty="0" smtClean="0"/>
              <a:t>Students who are enrolled in a school that possesses an effective comprehensive school counseling program experience the following as per recent studies: </a:t>
            </a:r>
          </a:p>
          <a:p>
            <a:pPr marL="82296" indent="0">
              <a:buNone/>
            </a:pPr>
            <a:endParaRPr lang="en-US" dirty="0" smtClean="0"/>
          </a:p>
          <a:p>
            <a:r>
              <a:rPr lang="en-US" dirty="0" smtClean="0"/>
              <a:t>Academically</a:t>
            </a:r>
          </a:p>
          <a:p>
            <a:pPr lvl="1"/>
            <a:r>
              <a:rPr lang="en-US" dirty="0"/>
              <a:t>Higher grades</a:t>
            </a:r>
          </a:p>
          <a:p>
            <a:pPr lvl="1"/>
            <a:r>
              <a:rPr lang="en-US" dirty="0"/>
              <a:t>Better prepared for future</a:t>
            </a:r>
          </a:p>
          <a:p>
            <a:pPr lvl="1"/>
            <a:r>
              <a:rPr lang="en-US" dirty="0"/>
              <a:t>Higher test </a:t>
            </a:r>
            <a:r>
              <a:rPr lang="en-US" dirty="0" smtClean="0"/>
              <a:t>scores</a:t>
            </a:r>
          </a:p>
          <a:p>
            <a:pPr lvl="1"/>
            <a:r>
              <a:rPr lang="en-US" dirty="0" smtClean="0"/>
              <a:t>Reduction of classroom disturbances due to behavior</a:t>
            </a:r>
          </a:p>
          <a:p>
            <a:pPr marL="402336" lvl="1" indent="0">
              <a:buNone/>
            </a:pPr>
            <a:endParaRPr lang="en-US" dirty="0"/>
          </a:p>
          <a:p>
            <a:r>
              <a:rPr lang="en-US" dirty="0" smtClean="0"/>
              <a:t>Career</a:t>
            </a:r>
          </a:p>
          <a:p>
            <a:pPr lvl="1"/>
            <a:r>
              <a:rPr lang="en-US" dirty="0"/>
              <a:t>Increased college </a:t>
            </a:r>
            <a:r>
              <a:rPr lang="en-US" dirty="0" smtClean="0"/>
              <a:t>attendance</a:t>
            </a:r>
          </a:p>
          <a:p>
            <a:pPr lvl="1"/>
            <a:r>
              <a:rPr lang="en-US" dirty="0" smtClean="0"/>
              <a:t>Understanding the relevance of education</a:t>
            </a:r>
            <a:endParaRPr lang="en-US" dirty="0"/>
          </a:p>
          <a:p>
            <a:pPr lvl="1"/>
            <a:endParaRPr lang="en-US" dirty="0" smtClean="0"/>
          </a:p>
          <a:p>
            <a:r>
              <a:rPr lang="en-US" dirty="0" smtClean="0"/>
              <a:t>Personal/Social</a:t>
            </a:r>
          </a:p>
          <a:p>
            <a:pPr lvl="1"/>
            <a:r>
              <a:rPr lang="en-US" dirty="0" smtClean="0"/>
              <a:t>Prevention of suicide</a:t>
            </a:r>
          </a:p>
          <a:p>
            <a:pPr lvl="1"/>
            <a:r>
              <a:rPr lang="en-US" dirty="0" smtClean="0"/>
              <a:t>Decreased disciplinary concerns</a:t>
            </a:r>
          </a:p>
          <a:p>
            <a:pPr lvl="1"/>
            <a:r>
              <a:rPr lang="en-US" dirty="0" smtClean="0"/>
              <a:t>Reduction of bullying and aggressive behaviors</a:t>
            </a:r>
          </a:p>
          <a:p>
            <a:pPr lvl="1"/>
            <a:r>
              <a:rPr lang="en-US" dirty="0" smtClean="0"/>
              <a:t>Improvement of student/teacher and student/ parent relationships</a:t>
            </a:r>
          </a:p>
        </p:txBody>
      </p:sp>
    </p:spTree>
    <p:extLst>
      <p:ext uri="{BB962C8B-B14F-4D97-AF65-F5344CB8AC3E}">
        <p14:creationId xmlns:p14="http://schemas.microsoft.com/office/powerpoint/2010/main" val="393122937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Work Together</a:t>
            </a:r>
            <a:endParaRPr lang="en-US" dirty="0"/>
          </a:p>
        </p:txBody>
      </p:sp>
      <p:sp>
        <p:nvSpPr>
          <p:cNvPr id="3" name="Content Placeholder 2"/>
          <p:cNvSpPr>
            <a:spLocks noGrp="1"/>
          </p:cNvSpPr>
          <p:nvPr>
            <p:ph sz="quarter" idx="1"/>
          </p:nvPr>
        </p:nvSpPr>
        <p:spPr/>
        <p:txBody>
          <a:bodyPr>
            <a:normAutofit/>
          </a:bodyPr>
          <a:lstStyle/>
          <a:p>
            <a:pPr algn="ctr"/>
            <a:r>
              <a:rPr lang="en-US" dirty="0" smtClean="0">
                <a:hlinkClick r:id="rId3"/>
              </a:rPr>
              <a:t>Louisiana School Counselor Performance Evaluation Rubric</a:t>
            </a:r>
            <a:endParaRPr lang="en-US" dirty="0" smtClean="0"/>
          </a:p>
          <a:p>
            <a:pPr algn="ctr"/>
            <a:r>
              <a:rPr lang="en-US" dirty="0" smtClean="0">
                <a:hlinkClick r:id="rId4"/>
              </a:rPr>
              <a:t>Louisiana School Counseling Model</a:t>
            </a:r>
            <a:endParaRPr lang="en-US" dirty="0" smtClean="0"/>
          </a:p>
          <a:p>
            <a:pPr algn="ctr"/>
            <a:r>
              <a:rPr lang="en-US" dirty="0" smtClean="0">
                <a:hlinkClick r:id="rId5" action="ppaction://hlinkfile"/>
              </a:rPr>
              <a:t>Bulletin 741</a:t>
            </a:r>
            <a:endParaRPr lang="en-US" dirty="0" smtClean="0"/>
          </a:p>
          <a:p>
            <a:pPr>
              <a:buNone/>
            </a:pPr>
            <a:endParaRPr lang="en-US" dirty="0" smtClean="0"/>
          </a:p>
        </p:txBody>
      </p:sp>
    </p:spTree>
    <p:extLst>
      <p:ext uri="{BB962C8B-B14F-4D97-AF65-F5344CB8AC3E}">
        <p14:creationId xmlns:p14="http://schemas.microsoft.com/office/powerpoint/2010/main" val="1262304951"/>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Work Together</a:t>
            </a:r>
            <a:endParaRPr lang="en-US" dirty="0"/>
          </a:p>
        </p:txBody>
      </p:sp>
      <p:sp>
        <p:nvSpPr>
          <p:cNvPr id="3" name="Content Placeholder 2"/>
          <p:cNvSpPr>
            <a:spLocks noGrp="1"/>
          </p:cNvSpPr>
          <p:nvPr>
            <p:ph sz="quarter" idx="1"/>
          </p:nvPr>
        </p:nvSpPr>
        <p:spPr>
          <a:xfrm>
            <a:off x="1187624" y="1447800"/>
            <a:ext cx="7746064" cy="4800600"/>
          </a:xfrm>
        </p:spPr>
        <p:txBody>
          <a:bodyPr>
            <a:normAutofit lnSpcReduction="10000"/>
          </a:bodyPr>
          <a:lstStyle/>
          <a:p>
            <a:r>
              <a:rPr lang="en-US" dirty="0" smtClean="0"/>
              <a:t>Our school system is unique! Therefore, in our community a needs assessment is conducted periodically to ensure our services coordinate with the needs of the students in our community. </a:t>
            </a:r>
            <a:r>
              <a:rPr lang="en-US" dirty="0" smtClean="0"/>
              <a:t> </a:t>
            </a:r>
          </a:p>
          <a:p>
            <a:r>
              <a:rPr lang="en-US" dirty="0" smtClean="0"/>
              <a:t>When planning the school counseling program, cultural beliefs, developmental differences, and individual needs are vital factors to determine how the program will be conducted. </a:t>
            </a:r>
            <a:endParaRPr lang="en-US" dirty="0" smtClean="0"/>
          </a:p>
          <a:p>
            <a:r>
              <a:rPr lang="en-US" dirty="0" smtClean="0"/>
              <a:t>By </a:t>
            </a:r>
            <a:r>
              <a:rPr lang="en-US" dirty="0" smtClean="0"/>
              <a:t>refocusing our efforts on helping our school and district meet our goals, the school counseling program looks forward to developing and implementing prevention, intervention, and support services designed for our school’s needs! </a:t>
            </a:r>
            <a:endParaRPr lang="en-US" dirty="0"/>
          </a:p>
        </p:txBody>
      </p:sp>
    </p:spTree>
    <p:extLst>
      <p:ext uri="{BB962C8B-B14F-4D97-AF65-F5344CB8AC3E}">
        <p14:creationId xmlns:p14="http://schemas.microsoft.com/office/powerpoint/2010/main" val="2143915409"/>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Plan</a:t>
            </a:r>
            <a:endParaRPr lang="en-US" dirty="0"/>
          </a:p>
        </p:txBody>
      </p:sp>
      <p:sp>
        <p:nvSpPr>
          <p:cNvPr id="3" name="Content Placeholder 2"/>
          <p:cNvSpPr>
            <a:spLocks noGrp="1"/>
          </p:cNvSpPr>
          <p:nvPr>
            <p:ph sz="quarter" idx="1"/>
          </p:nvPr>
        </p:nvSpPr>
        <p:spPr/>
        <p:txBody>
          <a:bodyPr>
            <a:normAutofit fontScale="70000" lnSpcReduction="20000"/>
          </a:bodyPr>
          <a:lstStyle/>
          <a:p>
            <a:r>
              <a:rPr lang="en-US" dirty="0" smtClean="0"/>
              <a:t>To reach our goals, I plan to meet with students individually at a minimum of two- one hour sessions. Furthermore, I plan to conducted classroom guidance lessons at least once a month as shown below and conduct group counseling sessions to ensure academic, personal, and career planning success based on student needs. </a:t>
            </a:r>
          </a:p>
          <a:p>
            <a:r>
              <a:rPr lang="en-US" dirty="0" smtClean="0"/>
              <a:t>I also plan to ensure that parents are informed by having them participate in activities during school and after school. </a:t>
            </a:r>
            <a:endParaRPr lang="en-US" dirty="0" smtClean="0"/>
          </a:p>
          <a:p>
            <a:r>
              <a:rPr lang="en-US" dirty="0" smtClean="0"/>
              <a:t>Individual &amp; Group Counseling</a:t>
            </a:r>
          </a:p>
          <a:p>
            <a:pPr lvl="1"/>
            <a:r>
              <a:rPr lang="en-US" dirty="0" smtClean="0"/>
              <a:t>Topics discussed during these sessions include academic/career planning, skills including time management, test taking strategies, study strategies, </a:t>
            </a:r>
          </a:p>
          <a:p>
            <a:r>
              <a:rPr lang="en-US" dirty="0" smtClean="0"/>
              <a:t>Classroom Guidance</a:t>
            </a:r>
          </a:p>
          <a:p>
            <a:pPr lvl="1"/>
            <a:r>
              <a:rPr lang="en-US" dirty="0" smtClean="0"/>
              <a:t>Unit themes for classroom guidance include: Abuse, Academic Achievement/Success, Anger Management, Behavioral Issues, Career Development, Character Education, Diversity,  Divorce, Dropout Prevention, Substance Abuse, and Suicide Prevention</a:t>
            </a:r>
          </a:p>
          <a:p>
            <a:pPr>
              <a:buNone/>
            </a:pP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endParaRPr lang="en-US" dirty="0" smtClean="0"/>
          </a:p>
        </p:txBody>
      </p:sp>
    </p:spTree>
    <p:extLst>
      <p:ext uri="{BB962C8B-B14F-4D97-AF65-F5344CB8AC3E}">
        <p14:creationId xmlns:p14="http://schemas.microsoft.com/office/powerpoint/2010/main" val="163624136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 Plan</a:t>
            </a:r>
            <a:endParaRPr lang="en-US" dirty="0"/>
          </a:p>
        </p:txBody>
      </p:sp>
      <p:sp>
        <p:nvSpPr>
          <p:cNvPr id="3" name="Content Placeholder 2"/>
          <p:cNvSpPr>
            <a:spLocks noGrp="1"/>
          </p:cNvSpPr>
          <p:nvPr>
            <p:ph sz="quarter" idx="1"/>
          </p:nvPr>
        </p:nvSpPr>
        <p:spPr/>
        <p:txBody>
          <a:bodyPr>
            <a:normAutofit fontScale="92500" lnSpcReduction="20000"/>
          </a:bodyPr>
          <a:lstStyle/>
          <a:p>
            <a:r>
              <a:rPr lang="en-US" dirty="0"/>
              <a:t>Teacher Workshop</a:t>
            </a:r>
          </a:p>
          <a:p>
            <a:pPr lvl="1"/>
            <a:r>
              <a:rPr lang="en-US" dirty="0" smtClean="0"/>
              <a:t>Workshops on Diversity</a:t>
            </a:r>
          </a:p>
          <a:p>
            <a:pPr lvl="1"/>
            <a:r>
              <a:rPr lang="en-US" dirty="0" smtClean="0"/>
              <a:t>Instructional Strategies</a:t>
            </a:r>
            <a:endParaRPr lang="en-US" dirty="0"/>
          </a:p>
          <a:p>
            <a:endParaRPr lang="en-US" dirty="0"/>
          </a:p>
          <a:p>
            <a:r>
              <a:rPr lang="en-US" dirty="0"/>
              <a:t>Parent Workshops</a:t>
            </a:r>
          </a:p>
          <a:p>
            <a:pPr lvl="1"/>
            <a:r>
              <a:rPr lang="en-US" dirty="0" smtClean="0"/>
              <a:t>Academic Planning – provide parents with program requirements (Core 4, Basic Core, Career Diploma)</a:t>
            </a:r>
          </a:p>
          <a:p>
            <a:pPr lvl="1"/>
            <a:r>
              <a:rPr lang="en-US" dirty="0" smtClean="0"/>
              <a:t>Career Planning</a:t>
            </a:r>
          </a:p>
          <a:p>
            <a:pPr lvl="1"/>
            <a:r>
              <a:rPr lang="en-US" dirty="0" smtClean="0"/>
              <a:t>College Application Assistance</a:t>
            </a:r>
          </a:p>
          <a:p>
            <a:pPr lvl="1"/>
            <a:r>
              <a:rPr lang="en-US" dirty="0" smtClean="0"/>
              <a:t>Scholarship Information</a:t>
            </a:r>
            <a:endParaRPr lang="en-US" dirty="0"/>
          </a:p>
          <a:p>
            <a:endParaRPr lang="en-US" dirty="0"/>
          </a:p>
          <a:p>
            <a:r>
              <a:rPr lang="en-US" dirty="0"/>
              <a:t>School-Wide Events</a:t>
            </a:r>
          </a:p>
          <a:p>
            <a:pPr lvl="1"/>
            <a:r>
              <a:rPr lang="en-US" dirty="0" smtClean="0"/>
              <a:t>Career Night – families are exposed to potential career options</a:t>
            </a:r>
          </a:p>
          <a:p>
            <a:pPr lvl="1"/>
            <a:r>
              <a:rPr lang="en-US" dirty="0" smtClean="0"/>
              <a:t>Financial Aid Night – families are provided resources on completing financial aid applications</a:t>
            </a:r>
            <a:endParaRPr lang="en-US" dirty="0"/>
          </a:p>
          <a:p>
            <a:endParaRPr lang="en-US" dirty="0"/>
          </a:p>
        </p:txBody>
      </p:sp>
    </p:spTree>
    <p:extLst>
      <p:ext uri="{BB962C8B-B14F-4D97-AF65-F5344CB8AC3E}">
        <p14:creationId xmlns:p14="http://schemas.microsoft.com/office/powerpoint/2010/main" val="236012359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31640" y="188640"/>
            <a:ext cx="7406640" cy="3816424"/>
          </a:xfrm>
        </p:spPr>
        <p:txBody>
          <a:bodyPr anchor="ctr">
            <a:normAutofit/>
          </a:bodyPr>
          <a:lstStyle/>
          <a:p>
            <a:r>
              <a:rPr lang="en-US" dirty="0" smtClean="0"/>
              <a:t>Working together, we can all help our students be successful!</a:t>
            </a:r>
            <a:br>
              <a:rPr lang="en-US" dirty="0" smtClean="0"/>
            </a:br>
            <a:r>
              <a:rPr lang="en-US" dirty="0"/>
              <a:t/>
            </a:r>
            <a:br>
              <a:rPr lang="en-US" dirty="0"/>
            </a:br>
            <a:endParaRPr lang="en-US" dirty="0"/>
          </a:p>
        </p:txBody>
      </p:sp>
      <p:pic>
        <p:nvPicPr>
          <p:cNvPr id="3" name="Picture 2" descr="p1307918683_21.gif"/>
          <p:cNvPicPr>
            <a:picLocks noChangeAspect="1"/>
          </p:cNvPicPr>
          <p:nvPr/>
        </p:nvPicPr>
        <p:blipFill>
          <a:blip r:embed="rId3" cstate="print"/>
          <a:stretch>
            <a:fillRect/>
          </a:stretch>
        </p:blipFill>
        <p:spPr>
          <a:xfrm>
            <a:off x="2915816" y="2852936"/>
            <a:ext cx="4679605" cy="3497560"/>
          </a:xfrm>
          <a:prstGeom prst="rect">
            <a:avLst/>
          </a:prstGeom>
        </p:spPr>
      </p:pic>
    </p:spTree>
    <p:extLst>
      <p:ext uri="{BB962C8B-B14F-4D97-AF65-F5344CB8AC3E}">
        <p14:creationId xmlns:p14="http://schemas.microsoft.com/office/powerpoint/2010/main" val="208384462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 of Our District</a:t>
            </a:r>
            <a:endParaRPr lang="en-US" dirty="0"/>
          </a:p>
        </p:txBody>
      </p:sp>
      <p:sp>
        <p:nvSpPr>
          <p:cNvPr id="3" name="Content Placeholder 2"/>
          <p:cNvSpPr>
            <a:spLocks noGrp="1"/>
          </p:cNvSpPr>
          <p:nvPr>
            <p:ph sz="quarter" idx="1"/>
          </p:nvPr>
        </p:nvSpPr>
        <p:spPr/>
        <p:txBody>
          <a:bodyPr/>
          <a:lstStyle/>
          <a:p>
            <a:pPr algn="ctr"/>
            <a:r>
              <a:rPr lang="en-US" sz="2800" dirty="0" smtClean="0"/>
              <a:t>The goal of the Assumption Parish School District is to promote a learning environment that is safe and able to promote effective learning to produce life long learners who will become productive members of society. </a:t>
            </a:r>
          </a:p>
        </p:txBody>
      </p:sp>
      <p:pic>
        <p:nvPicPr>
          <p:cNvPr id="48130" name="Picture 2" descr="http://upload.wikimedia.org/wikipedia/commons/thumb/3/37/Map_of_Assumption_Parish_Louisiana_With_Municipal_Labels.PNG/200px-Map_of_Assumption_Parish_Louisiana_With_Municipal_Labels.PNG"/>
          <p:cNvPicPr>
            <a:picLocks noChangeAspect="1" noChangeArrowheads="1"/>
          </p:cNvPicPr>
          <p:nvPr/>
        </p:nvPicPr>
        <p:blipFill>
          <a:blip r:embed="rId3" cstate="print"/>
          <a:srcRect/>
          <a:stretch>
            <a:fillRect/>
          </a:stretch>
        </p:blipFill>
        <p:spPr bwMode="auto">
          <a:xfrm>
            <a:off x="395536" y="3932675"/>
            <a:ext cx="1800200" cy="2925325"/>
          </a:xfrm>
          <a:prstGeom prst="rect">
            <a:avLst/>
          </a:prstGeom>
          <a:noFill/>
        </p:spPr>
      </p:pic>
    </p:spTree>
    <p:extLst>
      <p:ext uri="{BB962C8B-B14F-4D97-AF65-F5344CB8AC3E}">
        <p14:creationId xmlns:p14="http://schemas.microsoft.com/office/powerpoint/2010/main" val="6335015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0432" y="116632"/>
            <a:ext cx="7498080" cy="1143000"/>
          </a:xfrm>
        </p:spPr>
        <p:txBody>
          <a:bodyPr/>
          <a:lstStyle/>
          <a:p>
            <a:r>
              <a:rPr lang="en-US" dirty="0" smtClean="0"/>
              <a:t>Developed with the help of…</a:t>
            </a:r>
            <a:endParaRPr lang="en-US" dirty="0"/>
          </a:p>
        </p:txBody>
      </p:sp>
      <p:sp>
        <p:nvSpPr>
          <p:cNvPr id="3" name="Content Placeholder 2"/>
          <p:cNvSpPr>
            <a:spLocks noGrp="1"/>
          </p:cNvSpPr>
          <p:nvPr>
            <p:ph sz="quarter" idx="1"/>
          </p:nvPr>
        </p:nvSpPr>
        <p:spPr>
          <a:xfrm>
            <a:off x="971600" y="1340768"/>
            <a:ext cx="3744416" cy="5112568"/>
          </a:xfrm>
        </p:spPr>
        <p:txBody>
          <a:bodyPr>
            <a:normAutofit fontScale="70000" lnSpcReduction="20000"/>
          </a:bodyPr>
          <a:lstStyle/>
          <a:p>
            <a:r>
              <a:rPr lang="en-US" dirty="0" smtClean="0"/>
              <a:t>Dr. Kimberly R. Hall, MCA Advocacy Co-Chair &amp; Associate Professor</a:t>
            </a:r>
          </a:p>
          <a:p>
            <a:endParaRPr lang="en-US" dirty="0" smtClean="0"/>
          </a:p>
          <a:p>
            <a:r>
              <a:rPr lang="en-US" dirty="0" smtClean="0"/>
              <a:t>Jeri Lynn Rushing, MCA Advocacy Co-Chair &amp; School Counselor</a:t>
            </a:r>
          </a:p>
          <a:p>
            <a:endParaRPr lang="en-US" dirty="0" smtClean="0"/>
          </a:p>
          <a:p>
            <a:r>
              <a:rPr lang="en-US" dirty="0" smtClean="0"/>
              <a:t>MSU Students in School Counseling:</a:t>
            </a:r>
          </a:p>
          <a:p>
            <a:pPr lvl="1"/>
            <a:r>
              <a:rPr lang="en-US" dirty="0" smtClean="0"/>
              <a:t>Whitney Alford</a:t>
            </a:r>
          </a:p>
          <a:p>
            <a:pPr lvl="1"/>
            <a:r>
              <a:rPr lang="en-US" dirty="0" smtClean="0"/>
              <a:t>Courtney Allen</a:t>
            </a:r>
          </a:p>
          <a:p>
            <a:pPr lvl="1"/>
            <a:r>
              <a:rPr lang="en-US" dirty="0" smtClean="0"/>
              <a:t>Rachael </a:t>
            </a:r>
            <a:r>
              <a:rPr lang="en-US" dirty="0" err="1" smtClean="0"/>
              <a:t>Ammons</a:t>
            </a:r>
            <a:endParaRPr lang="en-US" dirty="0" smtClean="0"/>
          </a:p>
          <a:p>
            <a:pPr lvl="1"/>
            <a:r>
              <a:rPr lang="en-US" dirty="0" smtClean="0"/>
              <a:t>Beth Benson</a:t>
            </a:r>
          </a:p>
          <a:p>
            <a:pPr lvl="1"/>
            <a:r>
              <a:rPr lang="en-US" dirty="0" smtClean="0"/>
              <a:t>Emily </a:t>
            </a:r>
            <a:r>
              <a:rPr lang="en-US" dirty="0" err="1" smtClean="0"/>
              <a:t>Cayson</a:t>
            </a:r>
            <a:endParaRPr lang="en-US" dirty="0" smtClean="0"/>
          </a:p>
          <a:p>
            <a:pPr lvl="1"/>
            <a:r>
              <a:rPr lang="en-US" dirty="0" smtClean="0"/>
              <a:t>Joe Evans</a:t>
            </a:r>
          </a:p>
          <a:p>
            <a:pPr lvl="1"/>
            <a:r>
              <a:rPr lang="en-US" dirty="0" smtClean="0"/>
              <a:t>Reginald Gandy</a:t>
            </a:r>
          </a:p>
          <a:p>
            <a:pPr lvl="1"/>
            <a:r>
              <a:rPr lang="en-US" dirty="0" err="1" smtClean="0"/>
              <a:t>Chaiqua</a:t>
            </a:r>
            <a:r>
              <a:rPr lang="en-US" dirty="0" smtClean="0"/>
              <a:t> Harris</a:t>
            </a:r>
          </a:p>
          <a:p>
            <a:pPr lvl="1"/>
            <a:r>
              <a:rPr lang="en-US" dirty="0" smtClean="0"/>
              <a:t>Chris Johnston</a:t>
            </a:r>
          </a:p>
          <a:p>
            <a:pPr lvl="1"/>
            <a:r>
              <a:rPr lang="en-US" dirty="0" smtClean="0"/>
              <a:t>Michael Keeton</a:t>
            </a:r>
          </a:p>
          <a:p>
            <a:pPr lvl="1"/>
            <a:endParaRPr lang="en-US" dirty="0" smtClean="0"/>
          </a:p>
          <a:p>
            <a:pPr lvl="1"/>
            <a:endParaRPr lang="en-US" dirty="0" smtClean="0"/>
          </a:p>
          <a:p>
            <a:pPr lvl="1"/>
            <a:endParaRPr lang="en-US" dirty="0" smtClean="0"/>
          </a:p>
        </p:txBody>
      </p:sp>
      <p:sp>
        <p:nvSpPr>
          <p:cNvPr id="4" name="Content Placeholder 2"/>
          <p:cNvSpPr txBox="1">
            <a:spLocks/>
          </p:cNvSpPr>
          <p:nvPr/>
        </p:nvSpPr>
        <p:spPr>
          <a:xfrm>
            <a:off x="4932040" y="1458686"/>
            <a:ext cx="3856472" cy="5077544"/>
          </a:xfrm>
          <a:prstGeom prst="rect">
            <a:avLst/>
          </a:prstGeom>
        </p:spPr>
        <p:txBody>
          <a:bodyPr>
            <a:normAutofit fontScale="47500" lnSpcReduction="20000"/>
          </a:bodyPr>
          <a:lst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a:lstStyle>
          <a:p>
            <a:pPr fontAlgn="auto">
              <a:spcAft>
                <a:spcPts val="0"/>
              </a:spcAft>
            </a:pPr>
            <a:r>
              <a:rPr lang="en-US" dirty="0" smtClean="0"/>
              <a:t>MSU Students</a:t>
            </a:r>
          </a:p>
          <a:p>
            <a:pPr lvl="1" fontAlgn="auto">
              <a:spcAft>
                <a:spcPts val="0"/>
              </a:spcAft>
            </a:pPr>
            <a:r>
              <a:rPr lang="en-US" dirty="0" smtClean="0"/>
              <a:t>Holly Morgan</a:t>
            </a:r>
          </a:p>
          <a:p>
            <a:pPr lvl="1" fontAlgn="auto">
              <a:spcAft>
                <a:spcPts val="0"/>
              </a:spcAft>
            </a:pPr>
            <a:r>
              <a:rPr lang="en-US" dirty="0" smtClean="0"/>
              <a:t>Sarah O’Brien</a:t>
            </a:r>
          </a:p>
          <a:p>
            <a:pPr lvl="1" fontAlgn="auto">
              <a:spcAft>
                <a:spcPts val="0"/>
              </a:spcAft>
            </a:pPr>
            <a:r>
              <a:rPr lang="en-US" dirty="0" smtClean="0"/>
              <a:t>Rachel Owens</a:t>
            </a:r>
          </a:p>
          <a:p>
            <a:pPr lvl="1" fontAlgn="auto">
              <a:spcAft>
                <a:spcPts val="0"/>
              </a:spcAft>
            </a:pPr>
            <a:r>
              <a:rPr lang="en-US" dirty="0" smtClean="0"/>
              <a:t>Kelly Roberts</a:t>
            </a:r>
          </a:p>
          <a:p>
            <a:pPr lvl="1" fontAlgn="auto">
              <a:spcAft>
                <a:spcPts val="0"/>
              </a:spcAft>
            </a:pPr>
            <a:r>
              <a:rPr lang="en-US" dirty="0" smtClean="0"/>
              <a:t>Brittany Rowe</a:t>
            </a:r>
          </a:p>
          <a:p>
            <a:pPr lvl="1" fontAlgn="auto">
              <a:spcAft>
                <a:spcPts val="0"/>
              </a:spcAft>
            </a:pPr>
            <a:r>
              <a:rPr lang="en-US" dirty="0" err="1" smtClean="0"/>
              <a:t>Chelsey</a:t>
            </a:r>
            <a:r>
              <a:rPr lang="en-US" dirty="0" smtClean="0"/>
              <a:t> Rushing</a:t>
            </a:r>
          </a:p>
          <a:p>
            <a:pPr lvl="1" fontAlgn="auto">
              <a:spcAft>
                <a:spcPts val="0"/>
              </a:spcAft>
            </a:pPr>
            <a:r>
              <a:rPr lang="en-US" dirty="0" smtClean="0"/>
              <a:t>Maria Schoen</a:t>
            </a:r>
          </a:p>
          <a:p>
            <a:pPr lvl="1" fontAlgn="auto">
              <a:spcAft>
                <a:spcPts val="0"/>
              </a:spcAft>
            </a:pPr>
            <a:r>
              <a:rPr lang="en-US" dirty="0" smtClean="0"/>
              <a:t>Brittany Steer</a:t>
            </a:r>
          </a:p>
          <a:p>
            <a:pPr lvl="1" fontAlgn="auto">
              <a:spcAft>
                <a:spcPts val="0"/>
              </a:spcAft>
            </a:pPr>
            <a:r>
              <a:rPr lang="en-US" dirty="0" smtClean="0"/>
              <a:t>Megan Stone</a:t>
            </a:r>
          </a:p>
          <a:p>
            <a:pPr lvl="1" fontAlgn="auto">
              <a:spcAft>
                <a:spcPts val="0"/>
              </a:spcAft>
            </a:pPr>
            <a:r>
              <a:rPr lang="en-US" dirty="0" smtClean="0"/>
              <a:t>Chris Turner</a:t>
            </a:r>
          </a:p>
          <a:p>
            <a:pPr lvl="1" fontAlgn="auto">
              <a:spcAft>
                <a:spcPts val="0"/>
              </a:spcAft>
            </a:pPr>
            <a:r>
              <a:rPr lang="en-US" dirty="0" smtClean="0"/>
              <a:t>Paul Young</a:t>
            </a:r>
          </a:p>
          <a:p>
            <a:pPr lvl="1" fontAlgn="auto">
              <a:spcAft>
                <a:spcPts val="0"/>
              </a:spcAft>
            </a:pPr>
            <a:endParaRPr lang="en-US" dirty="0" smtClean="0"/>
          </a:p>
          <a:p>
            <a:pPr fontAlgn="auto">
              <a:spcAft>
                <a:spcPts val="0"/>
              </a:spcAft>
            </a:pPr>
            <a:r>
              <a:rPr lang="en-US" dirty="0" smtClean="0"/>
              <a:t>Jessica Hubbard, School Counselor &amp; 2013 MSCA President</a:t>
            </a:r>
          </a:p>
          <a:p>
            <a:pPr fontAlgn="auto">
              <a:spcAft>
                <a:spcPts val="0"/>
              </a:spcAft>
            </a:pPr>
            <a:r>
              <a:rPr lang="en-US" dirty="0" smtClean="0"/>
              <a:t>Cherie Maynard, Administrator</a:t>
            </a:r>
          </a:p>
          <a:p>
            <a:pPr fontAlgn="auto">
              <a:spcAft>
                <a:spcPts val="0"/>
              </a:spcAft>
            </a:pPr>
            <a:r>
              <a:rPr lang="en-US" dirty="0" smtClean="0"/>
              <a:t>Dr. Cheryl Justice, Assistant Professor</a:t>
            </a:r>
          </a:p>
          <a:p>
            <a:pPr fontAlgn="auto">
              <a:spcAft>
                <a:spcPts val="0"/>
              </a:spcAft>
            </a:pPr>
            <a:endParaRPr lang="en-US" dirty="0"/>
          </a:p>
        </p:txBody>
      </p:sp>
    </p:spTree>
    <p:extLst>
      <p:ext uri="{BB962C8B-B14F-4D97-AF65-F5344CB8AC3E}">
        <p14:creationId xmlns:p14="http://schemas.microsoft.com/office/powerpoint/2010/main" val="3921246806"/>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of Our School</a:t>
            </a:r>
            <a:endParaRPr lang="en-US" dirty="0"/>
          </a:p>
        </p:txBody>
      </p:sp>
      <p:sp>
        <p:nvSpPr>
          <p:cNvPr id="3" name="Content Placeholder 2"/>
          <p:cNvSpPr>
            <a:spLocks noGrp="1"/>
          </p:cNvSpPr>
          <p:nvPr>
            <p:ph sz="quarter" idx="1"/>
          </p:nvPr>
        </p:nvSpPr>
        <p:spPr/>
        <p:txBody>
          <a:bodyPr>
            <a:normAutofit/>
          </a:bodyPr>
          <a:lstStyle/>
          <a:p>
            <a:r>
              <a:rPr lang="en-US" sz="2800" dirty="0" smtClean="0"/>
              <a:t>Academic</a:t>
            </a:r>
          </a:p>
          <a:p>
            <a:pPr lvl="1"/>
            <a:r>
              <a:rPr lang="en-US" sz="2400" dirty="0" smtClean="0"/>
              <a:t>Academically,  students will increase their performance on End-of-Course Exams. </a:t>
            </a:r>
          </a:p>
          <a:p>
            <a:r>
              <a:rPr lang="en-US" sz="2800" dirty="0" smtClean="0"/>
              <a:t>Career</a:t>
            </a:r>
          </a:p>
          <a:p>
            <a:pPr lvl="1"/>
            <a:r>
              <a:rPr lang="en-US" sz="2400" dirty="0" smtClean="0"/>
              <a:t>The goal of our school is to increase our overall graduation rate. </a:t>
            </a:r>
          </a:p>
          <a:p>
            <a:r>
              <a:rPr lang="en-US" sz="2800" dirty="0" smtClean="0"/>
              <a:t>Personal/Social</a:t>
            </a:r>
          </a:p>
          <a:p>
            <a:pPr lvl="1"/>
            <a:r>
              <a:rPr lang="en-US" sz="2400" dirty="0" smtClean="0"/>
              <a:t>The students enrolled at Assumption High School will increase their positive behavior. </a:t>
            </a:r>
          </a:p>
          <a:p>
            <a:endParaRPr lang="en-US" sz="2800" dirty="0" smtClean="0"/>
          </a:p>
        </p:txBody>
      </p:sp>
      <p:pic>
        <p:nvPicPr>
          <p:cNvPr id="46082" name="Picture 2" descr="https://encrypted-tbn2.gstatic.com/images?q=tbn:ANd9GcTAUR_q7twsY4_9ZJxLseov4KVDd8zCR8iHLS-TVxN3ikCObgcnWw"/>
          <p:cNvPicPr>
            <a:picLocks noChangeAspect="1" noChangeArrowheads="1"/>
          </p:cNvPicPr>
          <p:nvPr/>
        </p:nvPicPr>
        <p:blipFill>
          <a:blip r:embed="rId3" cstate="print"/>
          <a:srcRect/>
          <a:stretch>
            <a:fillRect/>
          </a:stretch>
        </p:blipFill>
        <p:spPr bwMode="auto">
          <a:xfrm>
            <a:off x="6156176" y="0"/>
            <a:ext cx="2466975" cy="1847851"/>
          </a:xfrm>
          <a:prstGeom prst="rect">
            <a:avLst/>
          </a:prstGeom>
          <a:noFill/>
        </p:spPr>
      </p:pic>
    </p:spTree>
    <p:extLst>
      <p:ext uri="{BB962C8B-B14F-4D97-AF65-F5344CB8AC3E}">
        <p14:creationId xmlns:p14="http://schemas.microsoft.com/office/powerpoint/2010/main" val="6335015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Role of the School Counselor</a:t>
            </a:r>
            <a:endParaRPr lang="en-US" dirty="0"/>
          </a:p>
        </p:txBody>
      </p:sp>
      <p:sp>
        <p:nvSpPr>
          <p:cNvPr id="3" name="Content Placeholder 2"/>
          <p:cNvSpPr>
            <a:spLocks noGrp="1"/>
          </p:cNvSpPr>
          <p:nvPr>
            <p:ph sz="quarter" idx="1"/>
          </p:nvPr>
        </p:nvSpPr>
        <p:spPr/>
        <p:txBody>
          <a:bodyPr>
            <a:normAutofit fontScale="85000" lnSpcReduction="20000"/>
          </a:bodyPr>
          <a:lstStyle/>
          <a:p>
            <a:r>
              <a:rPr lang="en-US" sz="2800" dirty="0" smtClean="0"/>
              <a:t>American School Counselor Association (ASCA) </a:t>
            </a:r>
          </a:p>
          <a:p>
            <a:r>
              <a:rPr lang="en-US" sz="2800" dirty="0" smtClean="0"/>
              <a:t>Louisiana School Counseling Model</a:t>
            </a:r>
            <a:endParaRPr lang="en-US" sz="2800" dirty="0"/>
          </a:p>
          <a:p>
            <a:endParaRPr lang="en-US" sz="2800" dirty="0" smtClean="0"/>
          </a:p>
          <a:p>
            <a:pPr lvl="1"/>
            <a:r>
              <a:rPr lang="en-US" sz="2400" dirty="0" smtClean="0"/>
              <a:t>focus on </a:t>
            </a:r>
            <a:r>
              <a:rPr lang="en-US" sz="2400" u="sng" dirty="0" smtClean="0"/>
              <a:t>academic, career, and personal/social </a:t>
            </a:r>
            <a:r>
              <a:rPr lang="en-US" sz="2400" dirty="0" smtClean="0"/>
              <a:t>development</a:t>
            </a:r>
            <a:r>
              <a:rPr lang="en-US" sz="2400" dirty="0"/>
              <a:t> </a:t>
            </a:r>
            <a:r>
              <a:rPr lang="en-US" sz="2400" dirty="0" smtClean="0"/>
              <a:t>of ALL students with the primary objective of promoting and enhancing </a:t>
            </a:r>
            <a:r>
              <a:rPr lang="en-US" sz="2400" b="1" dirty="0" smtClean="0"/>
              <a:t>student learning</a:t>
            </a:r>
          </a:p>
          <a:p>
            <a:pPr marL="0" indent="0">
              <a:buNone/>
            </a:pPr>
            <a:endParaRPr lang="en-US" sz="2800" dirty="0" smtClean="0"/>
          </a:p>
          <a:p>
            <a:r>
              <a:rPr lang="en-US" sz="2800" dirty="0" smtClean="0"/>
              <a:t>My goal, as school counselor, is to help ALL of our students be academically successful!</a:t>
            </a:r>
          </a:p>
          <a:p>
            <a:r>
              <a:rPr lang="en-US" sz="2800" dirty="0" smtClean="0"/>
              <a:t>I will participate as a member of the educational team and utilize the skills of leadership, advocacy, and collaboration to promote systemic change as appropriate.</a:t>
            </a:r>
            <a:r>
              <a:rPr lang="en-US" sz="2800" b="1" u="sng" dirty="0" smtClean="0"/>
              <a:t> </a:t>
            </a:r>
            <a:r>
              <a:rPr lang="en-US" sz="2800" dirty="0" smtClean="0"/>
              <a:t/>
            </a:r>
            <a:br>
              <a:rPr lang="en-US" sz="2800" dirty="0" smtClean="0"/>
            </a:br>
            <a:r>
              <a:rPr lang="en-US" sz="2800" dirty="0" smtClean="0"/>
              <a:t/>
            </a:r>
            <a:br>
              <a:rPr lang="en-US" sz="2800" dirty="0" smtClean="0"/>
            </a:br>
            <a:endParaRPr lang="en-US" sz="2800" dirty="0" smtClean="0"/>
          </a:p>
        </p:txBody>
      </p:sp>
    </p:spTree>
    <p:extLst>
      <p:ext uri="{BB962C8B-B14F-4D97-AF65-F5344CB8AC3E}">
        <p14:creationId xmlns:p14="http://schemas.microsoft.com/office/powerpoint/2010/main" val="269282255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What is my training?</a:t>
            </a:r>
            <a:endParaRPr lang="en-US" dirty="0"/>
          </a:p>
        </p:txBody>
      </p:sp>
      <p:sp>
        <p:nvSpPr>
          <p:cNvPr id="3" name="Content Placeholder 2"/>
          <p:cNvSpPr>
            <a:spLocks noGrp="1"/>
          </p:cNvSpPr>
          <p:nvPr>
            <p:ph sz="quarter" idx="1"/>
          </p:nvPr>
        </p:nvSpPr>
        <p:spPr>
          <a:xfrm>
            <a:off x="1435608" y="1340768"/>
            <a:ext cx="7498080" cy="5184576"/>
          </a:xfrm>
        </p:spPr>
        <p:txBody>
          <a:bodyPr>
            <a:normAutofit fontScale="85000" lnSpcReduction="20000"/>
          </a:bodyPr>
          <a:lstStyle/>
          <a:p>
            <a:r>
              <a:rPr lang="en-US" dirty="0" smtClean="0"/>
              <a:t>Master’s in Curriculum and Instruction ( Nicholls State University 2009-2011)</a:t>
            </a:r>
          </a:p>
          <a:p>
            <a:r>
              <a:rPr lang="en-US" dirty="0" smtClean="0"/>
              <a:t>Master’s in School Counseling (Lamar University)</a:t>
            </a:r>
          </a:p>
          <a:p>
            <a:endParaRPr lang="en-US" dirty="0" smtClean="0"/>
          </a:p>
          <a:p>
            <a:pPr>
              <a:buNone/>
            </a:pPr>
            <a:r>
              <a:rPr lang="en-US" dirty="0" smtClean="0"/>
              <a:t>Through Lamar University I have completed a 36 hour program that included:</a:t>
            </a:r>
          </a:p>
          <a:p>
            <a:pPr>
              <a:buNone/>
            </a:pPr>
            <a:endParaRPr lang="en-US" dirty="0" smtClean="0"/>
          </a:p>
          <a:p>
            <a:pPr lvl="1"/>
            <a:r>
              <a:rPr lang="en-US" dirty="0" smtClean="0"/>
              <a:t>Theories in Counseling</a:t>
            </a:r>
          </a:p>
          <a:p>
            <a:pPr lvl="1"/>
            <a:r>
              <a:rPr lang="en-US" dirty="0" smtClean="0"/>
              <a:t>Counseling Skills</a:t>
            </a:r>
          </a:p>
          <a:p>
            <a:pPr lvl="1"/>
            <a:r>
              <a:rPr lang="en-US" dirty="0" smtClean="0"/>
              <a:t>Human Growth &amp; Development</a:t>
            </a:r>
          </a:p>
          <a:p>
            <a:pPr lvl="1"/>
            <a:r>
              <a:rPr lang="en-US" dirty="0" smtClean="0"/>
              <a:t>Group Counseling</a:t>
            </a:r>
          </a:p>
          <a:p>
            <a:pPr lvl="1"/>
            <a:r>
              <a:rPr lang="en-US" dirty="0" smtClean="0"/>
              <a:t>Social &amp; Cultural Foundations in Counseling</a:t>
            </a:r>
          </a:p>
          <a:p>
            <a:pPr lvl="1"/>
            <a:r>
              <a:rPr lang="en-US" dirty="0" smtClean="0"/>
              <a:t>Psychological Testing &amp; Interpretation</a:t>
            </a:r>
          </a:p>
          <a:p>
            <a:pPr lvl="1"/>
            <a:r>
              <a:rPr lang="en-US" dirty="0" smtClean="0"/>
              <a:t>Research in Counseling</a:t>
            </a:r>
          </a:p>
          <a:p>
            <a:pPr lvl="1"/>
            <a:r>
              <a:rPr lang="en-US" dirty="0" smtClean="0"/>
              <a:t>Career Counseling</a:t>
            </a:r>
          </a:p>
          <a:p>
            <a:pPr lvl="1"/>
            <a:r>
              <a:rPr lang="en-US" dirty="0" smtClean="0"/>
              <a:t>School Counseling Courses – MS and ASCA Model</a:t>
            </a:r>
          </a:p>
          <a:p>
            <a:pPr lvl="1"/>
            <a:r>
              <a:rPr lang="en-US" dirty="0" smtClean="0"/>
              <a:t>Counseling Children/Behavioral Interventions, etc</a:t>
            </a:r>
          </a:p>
          <a:p>
            <a:pPr lvl="1"/>
            <a:r>
              <a:rPr lang="en-US" dirty="0" smtClean="0"/>
              <a:t>160 hour practicum &amp; internship </a:t>
            </a:r>
          </a:p>
          <a:p>
            <a:pPr>
              <a:buNone/>
            </a:pPr>
            <a:endParaRPr lang="en-US" dirty="0" smtClean="0"/>
          </a:p>
        </p:txBody>
      </p:sp>
    </p:spTree>
    <p:extLst>
      <p:ext uri="{BB962C8B-B14F-4D97-AF65-F5344CB8AC3E}">
        <p14:creationId xmlns:p14="http://schemas.microsoft.com/office/powerpoint/2010/main" val="2226224027"/>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432560" y="359898"/>
            <a:ext cx="7406640" cy="5949422"/>
          </a:xfrm>
        </p:spPr>
        <p:txBody>
          <a:bodyPr anchor="ctr"/>
          <a:lstStyle/>
          <a:p>
            <a:r>
              <a:rPr lang="en-US" dirty="0"/>
              <a:t>So how </a:t>
            </a:r>
            <a:r>
              <a:rPr lang="en-US" dirty="0" smtClean="0"/>
              <a:t>can the counseling department at assumption high school can </a:t>
            </a:r>
            <a:r>
              <a:rPr lang="en-US" dirty="0"/>
              <a:t>help you?</a:t>
            </a:r>
            <a:br>
              <a:rPr lang="en-US" dirty="0"/>
            </a:br>
            <a:endParaRPr lang="en-US" dirty="0"/>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680012" y="3882008"/>
            <a:ext cx="4463988" cy="2975992"/>
          </a:xfrm>
          <a:prstGeom prst="rect">
            <a:avLst/>
          </a:prstGeom>
        </p:spPr>
      </p:pic>
    </p:spTree>
    <p:extLst>
      <p:ext uri="{BB962C8B-B14F-4D97-AF65-F5344CB8AC3E}">
        <p14:creationId xmlns:p14="http://schemas.microsoft.com/office/powerpoint/2010/main" val="84982162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promote Academics we provide:</a:t>
            </a:r>
            <a:endParaRPr lang="en-US" dirty="0"/>
          </a:p>
        </p:txBody>
      </p:sp>
      <p:sp>
        <p:nvSpPr>
          <p:cNvPr id="3" name="Content Placeholder 2"/>
          <p:cNvSpPr>
            <a:spLocks noGrp="1"/>
          </p:cNvSpPr>
          <p:nvPr>
            <p:ph sz="quarter" idx="1"/>
          </p:nvPr>
        </p:nvSpPr>
        <p:spPr/>
        <p:txBody>
          <a:bodyPr>
            <a:normAutofit/>
          </a:bodyPr>
          <a:lstStyle/>
          <a:p>
            <a:r>
              <a:rPr lang="en-US" dirty="0" smtClean="0"/>
              <a:t>Individual Counseling (at-risk students)</a:t>
            </a:r>
          </a:p>
          <a:p>
            <a:r>
              <a:rPr lang="en-US" dirty="0" smtClean="0"/>
              <a:t>Group Counseling (at-risk students)</a:t>
            </a:r>
          </a:p>
          <a:p>
            <a:r>
              <a:rPr lang="en-US" dirty="0" smtClean="0"/>
              <a:t>Classroom Guidance (prevention)</a:t>
            </a:r>
          </a:p>
          <a:p>
            <a:r>
              <a:rPr lang="en-US" dirty="0" smtClean="0"/>
              <a:t>Parent/Teacher Workshops</a:t>
            </a:r>
          </a:p>
          <a:p>
            <a:pPr marL="402336" lvl="1" indent="0">
              <a:buNone/>
            </a:pPr>
            <a:endParaRPr lang="en-US" dirty="0" smtClean="0"/>
          </a:p>
          <a:p>
            <a:pPr lvl="1"/>
            <a:r>
              <a:rPr lang="en-US" dirty="0" smtClean="0"/>
              <a:t>Study </a:t>
            </a:r>
            <a:r>
              <a:rPr lang="en-US" dirty="0"/>
              <a:t>skills</a:t>
            </a:r>
          </a:p>
          <a:p>
            <a:pPr lvl="1"/>
            <a:r>
              <a:rPr lang="en-US" dirty="0"/>
              <a:t>Test taking skills</a:t>
            </a:r>
          </a:p>
          <a:p>
            <a:pPr lvl="1"/>
            <a:r>
              <a:rPr lang="en-US" dirty="0"/>
              <a:t>Organizational </a:t>
            </a:r>
            <a:r>
              <a:rPr lang="en-US" dirty="0" smtClean="0"/>
              <a:t>skills</a:t>
            </a:r>
          </a:p>
          <a:p>
            <a:pPr lvl="1"/>
            <a:r>
              <a:rPr lang="en-US" dirty="0" smtClean="0"/>
              <a:t>Creating a positive learning environment</a:t>
            </a:r>
            <a:endParaRPr lang="en-US" dirty="0"/>
          </a:p>
          <a:p>
            <a:pPr lvl="1"/>
            <a:endParaRPr lang="en-US" dirty="0"/>
          </a:p>
        </p:txBody>
      </p:sp>
    </p:spTree>
    <p:extLst>
      <p:ext uri="{BB962C8B-B14F-4D97-AF65-F5344CB8AC3E}">
        <p14:creationId xmlns:p14="http://schemas.microsoft.com/office/powerpoint/2010/main" val="21037193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Academic resources:</a:t>
            </a:r>
            <a:endParaRPr lang="en-US" dirty="0"/>
          </a:p>
        </p:txBody>
      </p:sp>
      <p:sp>
        <p:nvSpPr>
          <p:cNvPr id="3" name="Content Placeholder 2"/>
          <p:cNvSpPr>
            <a:spLocks noGrp="1"/>
          </p:cNvSpPr>
          <p:nvPr>
            <p:ph sz="quarter" idx="1"/>
          </p:nvPr>
        </p:nvSpPr>
        <p:spPr/>
        <p:txBody>
          <a:bodyPr>
            <a:normAutofit fontScale="85000" lnSpcReduction="20000"/>
          </a:bodyPr>
          <a:lstStyle/>
          <a:p>
            <a:r>
              <a:rPr lang="en-US" dirty="0" smtClean="0">
                <a:hlinkClick r:id="rId2"/>
              </a:rPr>
              <a:t>http://www.westga.edu/studentDev/index_7704.php</a:t>
            </a:r>
            <a:endParaRPr lang="en-US" dirty="0" smtClean="0"/>
          </a:p>
          <a:p>
            <a:pPr lvl="1"/>
            <a:r>
              <a:rPr lang="en-US" dirty="0" smtClean="0"/>
              <a:t>This website provides students, educators, and parents with the resources to be academically successful by addressing academic issues such as memory techniques, stress management, study strategies, test taking skills, test anxiety, time management, and writing skills. </a:t>
            </a:r>
          </a:p>
          <a:p>
            <a:r>
              <a:rPr lang="en-US" u="sng" dirty="0" smtClean="0">
                <a:hlinkClick r:id="rId3"/>
              </a:rPr>
              <a:t>http://sas.calpoly.edu/asc/ssl/stressmanagement.html</a:t>
            </a:r>
            <a:endParaRPr lang="en-US" dirty="0" smtClean="0"/>
          </a:p>
          <a:p>
            <a:pPr lvl="1"/>
            <a:r>
              <a:rPr lang="en-US" dirty="0" smtClean="0"/>
              <a:t>This resource allows parents and students the opportunity to research how stress affects academic success. It identifies a strategy for modifying and identifying the causes of stress. It also provides a Skype number to provide counseling services to those students who are struggling academically due to lack of stress management skills. </a:t>
            </a:r>
          </a:p>
          <a:p>
            <a:r>
              <a:rPr lang="en-US" u="sng" dirty="0" smtClean="0">
                <a:hlinkClick r:id="rId4"/>
              </a:rPr>
              <a:t>http://www.depression-anxiety-stress-test.org/anxiety/online-anxiety-test.html</a:t>
            </a:r>
            <a:endParaRPr lang="en-US" dirty="0" smtClean="0"/>
          </a:p>
          <a:p>
            <a:pPr lvl="1"/>
            <a:r>
              <a:rPr lang="en-US" dirty="0" smtClean="0"/>
              <a:t>This interactive website allows students to complete an assessment to become aware of their level of test anxiety that is prohibiting their academic success. </a:t>
            </a:r>
          </a:p>
          <a:p>
            <a:endParaRPr lang="en-US" dirty="0"/>
          </a:p>
        </p:txBody>
      </p:sp>
    </p:spTree>
    <p:extLst>
      <p:ext uri="{BB962C8B-B14F-4D97-AF65-F5344CB8AC3E}">
        <p14:creationId xmlns:p14="http://schemas.microsoft.com/office/powerpoint/2010/main" val="118814659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 promoting Career Awareness we provide:</a:t>
            </a:r>
            <a:endParaRPr lang="en-US" dirty="0"/>
          </a:p>
        </p:txBody>
      </p:sp>
      <p:sp>
        <p:nvSpPr>
          <p:cNvPr id="3" name="Content Placeholder 2"/>
          <p:cNvSpPr>
            <a:spLocks noGrp="1"/>
          </p:cNvSpPr>
          <p:nvPr>
            <p:ph sz="quarter" idx="1"/>
          </p:nvPr>
        </p:nvSpPr>
        <p:spPr/>
        <p:txBody>
          <a:bodyPr>
            <a:normAutofit lnSpcReduction="10000"/>
          </a:bodyPr>
          <a:lstStyle/>
          <a:p>
            <a:r>
              <a:rPr lang="en-US" dirty="0" smtClean="0"/>
              <a:t>Individual Counseling</a:t>
            </a:r>
          </a:p>
          <a:p>
            <a:r>
              <a:rPr lang="en-US" dirty="0" smtClean="0"/>
              <a:t>Group Counseling</a:t>
            </a:r>
          </a:p>
          <a:p>
            <a:r>
              <a:rPr lang="en-US" dirty="0" smtClean="0"/>
              <a:t>Classroom Guidance</a:t>
            </a:r>
          </a:p>
          <a:p>
            <a:pPr lvl="1"/>
            <a:r>
              <a:rPr lang="en-US" dirty="0" smtClean="0"/>
              <a:t>Louisiana Connect Website</a:t>
            </a:r>
          </a:p>
          <a:p>
            <a:r>
              <a:rPr lang="en-US" dirty="0" smtClean="0"/>
              <a:t>Parent Workshops</a:t>
            </a:r>
          </a:p>
          <a:p>
            <a:pPr lvl="1"/>
            <a:r>
              <a:rPr lang="en-US" dirty="0" smtClean="0"/>
              <a:t>Career Night</a:t>
            </a:r>
          </a:p>
          <a:p>
            <a:pPr lvl="1"/>
            <a:r>
              <a:rPr lang="en-US" dirty="0" smtClean="0"/>
              <a:t>Financial Aid Night</a:t>
            </a:r>
          </a:p>
          <a:p>
            <a:pPr lvl="1"/>
            <a:r>
              <a:rPr lang="en-US" dirty="0" smtClean="0"/>
              <a:t>College Awareness</a:t>
            </a:r>
          </a:p>
          <a:p>
            <a:r>
              <a:rPr lang="en-US" dirty="0" smtClean="0"/>
              <a:t>School-Wide Events</a:t>
            </a:r>
          </a:p>
          <a:p>
            <a:pPr lvl="1"/>
            <a:r>
              <a:rPr lang="en-US" dirty="0" smtClean="0"/>
              <a:t>Awareness</a:t>
            </a:r>
          </a:p>
          <a:p>
            <a:pPr lvl="1"/>
            <a:r>
              <a:rPr lang="en-US" dirty="0" smtClean="0"/>
              <a:t>Interest inventories</a:t>
            </a:r>
          </a:p>
          <a:p>
            <a:pPr lvl="1"/>
            <a:r>
              <a:rPr lang="en-US" dirty="0" smtClean="0"/>
              <a:t>College admissions</a:t>
            </a:r>
          </a:p>
          <a:p>
            <a:pPr lvl="1"/>
            <a:r>
              <a:rPr lang="en-US" dirty="0" smtClean="0"/>
              <a:t>Career fair</a:t>
            </a:r>
            <a:endParaRPr lang="en-US" dirty="0"/>
          </a:p>
        </p:txBody>
      </p:sp>
    </p:spTree>
    <p:extLst>
      <p:ext uri="{BB962C8B-B14F-4D97-AF65-F5344CB8AC3E}">
        <p14:creationId xmlns:p14="http://schemas.microsoft.com/office/powerpoint/2010/main" val="1214975392"/>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Custom 2">
      <a:dk1>
        <a:sysClr val="windowText" lastClr="000000"/>
      </a:dk1>
      <a:lt1>
        <a:sysClr val="window" lastClr="FFFFFF"/>
      </a:lt1>
      <a:dk2>
        <a:srgbClr val="575F6D"/>
      </a:dk2>
      <a:lt2>
        <a:srgbClr val="FFF39D"/>
      </a:lt2>
      <a:accent1>
        <a:srgbClr val="FF0000"/>
      </a:accent1>
      <a:accent2>
        <a:srgbClr val="FF0000"/>
      </a:accent2>
      <a:accent3>
        <a:srgbClr val="FF0000"/>
      </a:accent3>
      <a:accent4>
        <a:srgbClr val="FF0000"/>
      </a:accent4>
      <a:accent5>
        <a:srgbClr val="FF0000"/>
      </a:accent5>
      <a:accent6>
        <a:srgbClr val="FF0000"/>
      </a:accent6>
      <a:hlink>
        <a:srgbClr val="FF0000"/>
      </a:hlink>
      <a:folHlink>
        <a:srgbClr val="FF0000"/>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Oriel</Template>
  <TotalTime>6708</TotalTime>
  <Words>2204</Words>
  <Application>Microsoft Office PowerPoint</Application>
  <PresentationFormat>On-screen Show (4:3)</PresentationFormat>
  <Paragraphs>244</Paragraphs>
  <Slides>20</Slides>
  <Notes>17</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Oriel</vt:lpstr>
      <vt:lpstr>School Counselors:  How We Can Help You </vt:lpstr>
      <vt:lpstr>Goal of Our District</vt:lpstr>
      <vt:lpstr>Goals of Our School</vt:lpstr>
      <vt:lpstr>Role of the School Counselor</vt:lpstr>
      <vt:lpstr>What is my training?</vt:lpstr>
      <vt:lpstr>So how can the counseling department at assumption high school can help you? </vt:lpstr>
      <vt:lpstr>To promote Academics we provide:</vt:lpstr>
      <vt:lpstr>Academic resources:</vt:lpstr>
      <vt:lpstr>To promoting Career Awareness we provide:</vt:lpstr>
      <vt:lpstr>Career Resources:</vt:lpstr>
      <vt:lpstr>To addressing Personal/Social Needs we provide:</vt:lpstr>
      <vt:lpstr>Personal/Social needs resources:</vt:lpstr>
      <vt:lpstr>Comprehensive School Counseling Programs Provide:</vt:lpstr>
      <vt:lpstr>Why is the Comprehensive School Counseling Program important for students:</vt:lpstr>
      <vt:lpstr>Let’s Work Together</vt:lpstr>
      <vt:lpstr>Let’s Work Together</vt:lpstr>
      <vt:lpstr>Action Plan</vt:lpstr>
      <vt:lpstr>Action Plan</vt:lpstr>
      <vt:lpstr>Working together, we can all help our students be successful!  </vt:lpstr>
      <vt:lpstr>Developed with the help of…</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Joe Evans</dc:creator>
  <cp:lastModifiedBy>AHS Student</cp:lastModifiedBy>
  <cp:revision>77</cp:revision>
  <dcterms:created xsi:type="dcterms:W3CDTF">2012-04-10T22:41:24Z</dcterms:created>
  <dcterms:modified xsi:type="dcterms:W3CDTF">2014-03-10T13:00:03Z</dcterms:modified>
</cp:coreProperties>
</file>